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99" r:id="rId1"/>
  </p:sldMasterIdLst>
  <p:notesMasterIdLst>
    <p:notesMasterId r:id="rId40"/>
  </p:notesMasterIdLst>
  <p:sldIdLst>
    <p:sldId id="256" r:id="rId2"/>
    <p:sldId id="270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71" r:id="rId11"/>
    <p:sldId id="273" r:id="rId12"/>
    <p:sldId id="274" r:id="rId13"/>
    <p:sldId id="276" r:id="rId14"/>
    <p:sldId id="275" r:id="rId15"/>
    <p:sldId id="278" r:id="rId16"/>
    <p:sldId id="277" r:id="rId17"/>
    <p:sldId id="280" r:id="rId18"/>
    <p:sldId id="281" r:id="rId19"/>
    <p:sldId id="284" r:id="rId20"/>
    <p:sldId id="286" r:id="rId21"/>
    <p:sldId id="288" r:id="rId22"/>
    <p:sldId id="293" r:id="rId23"/>
    <p:sldId id="290" r:id="rId24"/>
    <p:sldId id="291" r:id="rId25"/>
    <p:sldId id="292" r:id="rId26"/>
    <p:sldId id="295" r:id="rId27"/>
    <p:sldId id="283" r:id="rId28"/>
    <p:sldId id="302" r:id="rId29"/>
    <p:sldId id="296" r:id="rId30"/>
    <p:sldId id="301" r:id="rId31"/>
    <p:sldId id="279" r:id="rId32"/>
    <p:sldId id="268" r:id="rId33"/>
    <p:sldId id="297" r:id="rId34"/>
    <p:sldId id="258" r:id="rId35"/>
    <p:sldId id="300" r:id="rId36"/>
    <p:sldId id="299" r:id="rId37"/>
    <p:sldId id="303" r:id="rId38"/>
    <p:sldId id="30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3F8"/>
    <a:srgbClr val="C2DEB4"/>
    <a:srgbClr val="00CC66"/>
    <a:srgbClr val="30ACEC"/>
    <a:srgbClr val="FF8989"/>
    <a:srgbClr val="95F597"/>
    <a:srgbClr val="EFD621"/>
    <a:srgbClr val="CED1D2"/>
    <a:srgbClr val="DCE10D"/>
    <a:srgbClr val="207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3T10:08:41.701"/>
    </inkml:context>
    <inkml:brush xml:id="br0">
      <inkml:brushProperty name="width" value="0.10583" units="cm"/>
      <inkml:brushProperty name="height" value="0.10583" units="cm"/>
      <inkml:brushProperty name="color" value="#30ACEC"/>
      <inkml:brushProperty name="ignorePressure" value="1"/>
    </inkml:brush>
  </inkml:definitions>
  <inkml:trace contextRef="#ctx0" brushRef="#br0">506 73,'-11'0,"1"1,0 0,0 0,0 1,0 0,0 0,0 1,1 0,-1 1,1 0,0 0,0 0,1 1,-1 1,1-1,1 1,-1 0,1 1,0 0,-5 6,6-6,0-1,1 1,0 0,0 0,1 0,0 0,0 1,1 0,0-1,0 1,1 0,0 0,1 0,0 1,1-1,0 0,0 0,0 0,2 0,-1 1,1-1,0 0,1-1,0 1,0 0,1-1,0 1,2 0,6 12,1-1,1-1,1 0,1-1,0 0,2-1,0-1,1 0,0-1,5 1,-18-10,0-1,1 1,-1-1,1 0,0 0,1-1,-1 0,1 0,-1-1,1 1,0-2,0 1,0-1,0 0,1 0,-1-1,0 0,0 0,0-1,0 0,1 0,-1 0,-1-1,1 0,0-1,0 0,-1 0,0 0,0-1,0 0,0 0,0 0,-1-1,0 0,0 0,-1 0,1-1,-1 0,-1 1,1-2,-1 1,0 0,-1-1,0 0,0 1,0-1,-1 0,0 0,-1-1,0 0,-4-299,1 300,-2 0,1 0,-1 0,0 1,-1-1,1 1,-1 0,-1 0,0 0,1 1,-2 0,1 0,-1 0,0 1,0-1,0 2,-1-1,1 1,-1 0,0 0,0 1,-1 0,1 0,0 0,-1 1,1 1,-1-1,1 1,-1 0,1 1,-9 1,-102-23,95 12,3 1</inkml:trace>
  <inkml:trace contextRef="#ctx0" brushRef="#br0" timeOffset="2707.944">599 631,'1'505,"23"-416,-20-68</inkml:trace>
  <inkml:trace contextRef="#ctx0" brushRef="#br0" timeOffset="5672.337">631 1274,'-46'56,"-139"199,63-123,108-118</inkml:trace>
  <inkml:trace contextRef="#ctx0" brushRef="#br0" timeOffset="6897.67">662 1302,'64'92,"121"101,-116-114,-57-65</inkml:trace>
  <inkml:trace contextRef="#ctx0" brushRef="#br0" timeOffset="9216.935">1 688,'122'68,"-46"-6,-67-51,2 1,0-1,1-1,0 0,0 0,1-1,1 0,0-1,0-1,1 0,0 0,0-1,0-1,1-1,0 0,0 0,1-2,-1 1,1-2,-1 0,1-1,7-1,3-5</inkml:trace>
  <inkml:trace contextRef="#ctx0" brushRef="#br0" timeOffset="13056.105">631 966,'92'-68,"220"-186,-98 115,-191 122</inkml:trace>
  <inkml:trace contextRef="#ctx0" brushRef="#br0" timeOffset="26045.451">570 243</inkml:trace>
  <inkml:trace contextRef="#ctx0" brushRef="#br0" timeOffset="29264.5">702 232</inkml:trace>
  <inkml:trace contextRef="#ctx0" brushRef="#br0" timeOffset="33234.598">595 391,'2'0,"2"0,4 0,-1 2,1 0,1 1,1-2,1 1,1-2,0 1,0-1,0-2,0-2,-2-3,0 1,-3-2,-2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3T10:08:41.701"/>
    </inkml:context>
    <inkml:brush xml:id="br0">
      <inkml:brushProperty name="width" value="0.10583" units="cm"/>
      <inkml:brushProperty name="height" value="0.10583" units="cm"/>
      <inkml:brushProperty name="color" value="#30ACEC"/>
      <inkml:brushProperty name="ignorePressure" value="1"/>
    </inkml:brush>
  </inkml:definitions>
  <inkml:trace contextRef="#ctx0" brushRef="#br0">558 125,'-11'0,"1"1,0 0,0 0,0 1,0 0,0 0,0 1,1 0,-1 1,1 0,0 0,0 0,1 1,-1 1,1-1,1 1,-1 0,1 1,0 0,-5 6,6-6,0-1,1 1,0 0,0 0,1 0,0 0,0 1,1 0,0-1,0 1,1 0,0 0,1 0,0 1,1-1,0 0,0 0,0 0,2 0,-1 1,1-1,0 0,1-1,0 1,0 0,1-1,0 1,2 0,6 12,1-1,1-1,1 0,1-1,0 0,2-1,0-1,1 0,0-1,5 1,-18-10,0-1,1 1,-1-1,1 0,0 0,1-1,-1 0,1 0,-1-1,1 1,0-2,0 1,0-1,0 0,1 0,-1-1,0 0,0 0,0-1,0 0,1 0,-1 0,-1-1,1 0,0-1,0 0,-1 0,0 0,0-1,0 0,0 0,0 0,-1-1,0 0,0 0,-1 0,1-1,-1 0,-1 1,1-2,-1 1,0 0,-1-1,0 0,0 1,0-1,-1 0,0 0,-1-1,0 0,-4-299,1 300,-2 0,1 0,-1 0,0 1,-1-1,1 1,-1 0,-1 0,0 0,1 1,-2 0,1 0,-1 0,0 1,0-1,0 2,-1-1,1 1,-1 0,0 0,0 1,-1 0,1 0,0 0,-1 1,1 1,-1-1,1 1,-1 0,1 1,-9 1,-102-23,95 12,3 1</inkml:trace>
  <inkml:trace contextRef="#ctx0" brushRef="#br0" timeOffset="2707.944">651 683,'1'505,"23"-416,-20-68</inkml:trace>
  <inkml:trace contextRef="#ctx0" brushRef="#br0" timeOffset="5672.337">683 1326,'-46'56,"-139"199,63-123,108-118</inkml:trace>
  <inkml:trace contextRef="#ctx0" brushRef="#br0" timeOffset="6897.67">714 1354,'64'92,"121"101,-116-114,-57-65</inkml:trace>
  <inkml:trace contextRef="#ctx0" brushRef="#br0" timeOffset="9216.935">53 740,'122'68,"-46"-6,-67-51,2 1,0-1,1-1,0 0,0 0,1-1,1 0,0-1,0-1,1 0,0 0,0-1,0-1,1-1,0 0,0 0,1-2,-1 1,1-2,-1 0,1-1,7-1,3-5</inkml:trace>
  <inkml:trace contextRef="#ctx0" brushRef="#br0" timeOffset="13056.105">683 1018,'92'-68,"220"-186,-98 115,-191 122</inkml:trace>
  <inkml:trace contextRef="#ctx0" brushRef="#br0" timeOffset="26045.451">622 295</inkml:trace>
  <inkml:trace contextRef="#ctx0" brushRef="#br0" timeOffset="29264.5">754 284</inkml:trace>
  <inkml:trace contextRef="#ctx0" brushRef="#br0" timeOffset="33234.598">647 443,'2'0,"2"0,4 0,-1 2,1 0,1 1,1-2,1 1,1-2,0 1,0-1,0-2,0-2,-2-3,0 1,-3-2,-2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3T12:32:51.095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0 1,'9'2,"0"2,-1-1,0 1,0 0,0 1,0 0,-1 0,1 1,-1-1,-1 2,1-1,-1 1,0 0,-1 0,1 1,1 4,15 15,176 233,11 3,36 19,-95-123,-114-135,1-2,2-1,0-2,0-2,2-2,20 5,63 26,82 51,98 38,-253-119,0 3,-2 2,0 2,-2 2,-1 2,-1 2,5 7,179 145,-24-15,-63-14,141 106,-122-144,13-31,165 178,-56-87,-265-158,-1 1,0 0,-1 1,-1 1,-1 0,-1 1,0 1,-2 0,0 1,-1 0,-2 0,0 1,-1 2,53 267,-58-251,-2-1,-2 0,-1 1,-2-1,-2-1,-2 1,-2 1,-122 251,-35 45,10 68,47-98,4-103,98-183,-6 9,2 0,2 0,1 2,1-1,1 1,2 0,1 1,1 16,6 394,58-177,-58-247,0-1,1 1,0-1,2 0,0 0,1-1,1 1,0-1,2 0,0-1,0 0,2-1,0 0,0 0,2-1,0-1,0 0,1-1,1 0,0-1,0-1,1 0,17 7,-31-17,30 15,1-3,0 0,1-2,0-2,0-1,1-1,0-2,10-2,119-29,178-74,-283 81,0 3,0 3,2 2,-1 3,2 2,23 3,234-26,-25 32,-14 28,101-31,92-86,-76 55,-26 3,110 31,-211 31,61 22,-75 25,-125-39,-75-21,0-3,2-2,0-2,0-3,1-3,15-1,444-10,-291-26,256 32,-363 10,113-6,67-61,-216 32,1 4,2 3,-1 4,2 4,-1 4,46 5,161 57,93-26,-172-5,1155-27,-1028 51,152 16,-134 15,-287-73,-1 3,-1 3,0 3,-1 3,35 18,395 145,-444-167,2-3,0-2,0-2,0-3,1-3,24-2,248 53,-83-22,-219-28,0 1,-1 2,0 1,0 1,-1 1,0 1,-1 2,0 0,10 9,37 19,157 123,-202-152,1-2,1-1,0-2,0 0,1-2,0-2,0 0,0-2,30-3,96 12,-147-9,-7-1,0 0,1 0,0 0,-1 0,1-1,0 1,-1-1,1 0,0 0,-1-1,1 1,0-1,-1 1,1-1,-1 0,1-1,-1 1,1 0,-1-1,0 0,0 0,0 0,0 0,0 0,0-1,1-1,3-13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3T12:34:57.492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1 178,'75'-18,"262"-13,-61-8,-79 7,12-20,179 47,-141 33,802-27,-785 29,184 62,-10 33,-400-116,1-2,0-2,0-1,0-2,0-2,0-1,0-3,65 1,-80 4,0-2,0-1,0 0,-1-2,1-1,-1-1,0-1,13-6,211-20,72-19,-42-15,-74 19,975 50,-848-19,187 2,-324 18,22 15,11 12,-22 0,139-16,-213-17,880 3,-976 0,1 1,-1 2,0 2,0 0,0 3,0 1,-1 1,31 14,-45-9,-1 0,-1 0,0 2,-1 0,0 1,-2 0,0 2,-1-1,-1 2,-1-1,-1 2,-1-1,-1 1,0 1,40 83,45 62,9 49,19-25,22-2,57 86,-31 7,-153-249,-1 0,-1 2,-2-1,-1 2,-2 0,-1 5,55 139,62 105,-32-12,68 82,-64-113,35 57,-30-159,17-20,4-18,74 46,38-3,109 75,-159-62,233 112,-221-134,71 63,-103-139,120 121,-24 0,-26-25,-45-73,70 24,-54-12,76 43,56 68,-12 23,21 48,-216-175,47 39,-9-9,46-13,-104-67,-3 5,96 67,-197-120,148 95,-14-6,-122-88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3T12:38:24.021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1271 0,'1'63,"1"-31,-1 0,-2 0,-1 0,-1 0,-2 0,-1-1,-2 0,-3 8,-73 104,-33 73,5 104,94-230,-5-1,-3-1,-28 58,-61 132,56-110,-46 128,51-92,2 87,-37 73,1-105,-10 74,43-133,26 29,29 251,-61-96,63-119,3-245,1 0,1 0,0 0,1-1,2 0,0-1,0 0,2-1,0 0,1 0,1-1,6 4,10 17,92 82,35-19,134-33,39-9,335 29,-368-58,242-29,-353 29,36 2,441-32,-360-75,-32 27,122-4,-237 23,100 0,100 8,-27-15,-86-13,45 39,-183 14,-60-2,-23 1,1-2,-1 0,0-1,0-2,0 0,0-1,0-1,12-5,-10 1,1 2,0 1,1 1,-1 1,1 1,-1 1,16 1,9-1,299-70,-293 63,0 2,0 3,1 2,-1 3,10 3,54-1,275-1,-127 27,176 30,-42 2,241-63,-218-30,165 65,-290-17,78-2,-215 13,353 51,-248-49,74-15,-214-16,177-30,-124-11,46-11,-14 15,-120 23,1 4,0 3,83 5,96 24,55 15,-256-15,12 7,2-4,1-4,0-4,1-4,55-1,210 50,-100-44,72 61,-69-22,-255-55,61 17,1-3,1-3,-1-3,49 1,355 49,-67-59,-120 29,-225-27,0 2,-1 3,0 2,0 3,-1 2,10 5,225 42,-173-32,1-6,2-4,0-5,76-4,-184-9,124-4,0 6,0 6,131 25,-92 10,97 39,0 24,-107-63,-102-51,-49-3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3:05:09.555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 80,'373'0,"-129"-27,152 11,-267 6,1 4,124 12,-30 22,11-2,206-27,-84-26,62 29,-405 1,0 0,0 1,-1 0,1 1,-1 1,0 0,-1 1,0 0,0 1,10 9,62 33,-59-38,-8-3,0-1,0-1,1 0,-1-2,1 0,1 0,-1-2,1 0,8-1,117 12,136-1,-173-16,171-49,-53 24,12 1,1775 28,-1781-27,42-2,-30-4,-23-5,111 7,167 24,-442 11,-1 1,0 4,0 1,-1 3,-1 2,34 17,88 24,42 0,119-26,-4-15,75-65,-112-2,-30 27,209 24,-251-26,693 27,-440 53,949-56,-1213-24,396 26,-591 0,0 1,1 1,-1 1,0 0,-1 1,1 1,-1 1,0 0,0 1,0 1,8 5,361 168,-216-95,38-31,-129-42,36 3,0-5,0-5,90-8,-73 1,-92 6,-1 1,0 1,0 2,0 2,-1 2,-1 1,0 1,-1 2,4 5,100 41,116 39,165 85,-183-82,49-13,-32-8,99 47,-135-65,1-25,97 43,-280-74,-1-1,1-1,1-3,-1-1,1-1,0-2,12-3,45 4,16 12,-90-10,1 0,0-1,0-2,0 0,-1-1,1 0,0-2,12-3,13-26,-39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3:05:54.188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 0,'20'3,"0"0,0 2,-1 0,1 2,-1 0,-1 0,1 2,-1 1,-1 0,0 1,16 13,24 12,150 100,-27 10,-48-51,12 11,95 57,-40 18,-73-65,61-3,77 27,-153-90,154 65,15 32,40 62,-86-57,-174-94,3-1,2-4,56 35,60 37,125 114,-21 32,-271-258,0 0,-1 1,0 1,-1 0,0 1,-2 0,0 1,-1 0,0 1,-1 0,-2 0,1 1,-2-1,-1 1,0 0,-1 1,-1 0,-2 12,2-2,-2 0,0 0,-2 0,-1-1,-2 1,-1-1,-1 0,-1 0,-1-1,-3 2,-103 180,-21-39,88-78,-13 105,13-56,-57 187,24-92,37-89,-22 39,-56 87,37-100,76-156,2 0,0 0,1 1,0 0,2 0,0 0,2 0,0 1,1 17,0 10,-1-35,0 0,1 0,1 0,0 0,1 0,0 0,1 0,0 0,1-1,0 1,1 0,0-1,1 0,0 0,1-1,0 1,0-1,1 0,3 2,-1-3,0 0,1 0,0-1,0 0,1-1,0 0,0-1,1 0,0-1,0 0,0-1,0 0,1-1,-1 0,1-1,0-1,8 0,541 22,-396-27,0-8,0-8,47-15,-47 8,339-69,-286 71,210 4,204 58,-279 14,184 41,-255-56,210 17,-120-39,245-3,-321 19,138 50,-93-30,-114-25,710-26,-730 46,-122-19,-61-19,-8 0,0-2,1 0,0 0,0-2,0 0,0-1,0-1,0-1,0 0,1-2,-1 0,0-1,0 0,-1-2,9-3,42-19,61-43,-109 51,1 1,1 1,1 1,0 1,1 1,0 1,1 2,1 0,0 1,4 1,112-59,195 63,-284 8,-1 3,0 2,-1 2,0 3,-1 2,0 2,41 21,42 10,256 52,40 10,-231-54,115 26,32 45,-23-25,-127-37,269 56,-65-31,-350-80,-9-4,-1 3,0 1,-1 2,0 2,31 15,140 61,-135-54,2-3,1-3,1-3,1-4,12-2,122 39,54 37,-4-48,309 97,-356-75,-166-63,-32-11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3:06:57.890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1 157,'482'20,"313"-14,-698-5,33 1,1-6,-1-6,34-9,131-35,-242 36,0 2,0 3,1 2,1 2,0 3,19 2,112-14,-165 16,1 1,0 0,0 2,0 1,-1 0,1 2,-1 0,1 2,-2 0,2 2,253 29,112-2,-15-35,-4 53,877-54,-981 28,-10 0,-22-11,48-3,-174-16,371 2,-249-25,99-2,246 29,70-81,-166 55,-19 2,-421 20,-1 2,0 2,1 2,-1 1,0 1,0 2,-1 2,0 1,27 12,246 81,-274-90,0 2,-1 1,-1 2,0 1,-2 2,0 1,-1 1,3 6,112 175,-59-22,26 45,19 12,-45 29,-44-8,-37-206,20 80,-22-110,1 0,2 0,0 0,1 0,1-1,2 0,0-1,1 0,1 0,1-1,2 0,-1-1,2-1,1 0,1 0,128 177,-134-184,0 0,-1 1,-1 0,0 0,-1 1,0 0,-1 0,0 1,-1 0,-1 0,3 15,46 101,61 115,-111-237,7 18,2 1,0-2,1 1,2-2,1 0,1-1,0-1,2 0,1-2,12-13,-21 28,125 351,-63-75,30-41,-41-99,-18 12,64 150,34 39,-55-189,-12 80,-50-78,-27 80,52-106,-39-129,2 0,1-1,1 0,2-2,1 0,1-1,1-1,1-1,1-1,6 3,-23-20,196 179,-176-167,1-2,0-1,1-2,1 0,0-2,0-1,1-1,1-2,4 0,35 12,-7-2,0-3,1-3,1-2,27-2,-44-2,0 2,-1 2,0 2,0 2,-1 2,33 18,225 20,-54 31,-54-14,-169-55,0-1,1-2,1-1,0-1,1-1,28 4,125 50,116 37,-70-31,-41 24,18 0,31 6,245 64,-69 4,-126-80,97 47,58-29,-195-46,-210-60,-26-7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14T13:08:29.072"/>
    </inkml:context>
    <inkml:brush xml:id="br0">
      <inkml:brushProperty name="width" value="0.15875" units="cm"/>
      <inkml:brushProperty name="height" value="0.15875" units="cm"/>
      <inkml:brushProperty name="color" value="#E71224"/>
      <inkml:brushProperty name="ignorePressure" value="1"/>
    </inkml:brush>
  </inkml:definitions>
  <inkml:trace contextRef="#ctx0" brushRef="#br0">1 28,'435'-16,"-306"10,0 5,-1 6,7 7,709-6,39-6,-454-28,179 30,-169 24,-378-27,-25-1,0 1,-1 2,1 1,-1 2,0 1,1 2,-2 1,3 3,-3 0,1-2,0-2,0 0,1-3,0-1,26-1,22 2,133 22,336-27,-124-78,-166 57,389 17,-303 25,-91 13,217-34,-19-52,538 54,-636 27,-320-22,0 2,-1 2,0 1,-1 2,0 2,-1 1,-1 1,28 20,-7-7,158 28,-176-50,0-2,0-2,1-1,0-2,-1-1,1-2,1-3,179-16,-201 23,-1-1,1 2,0 0,-1 2,1-1,-1 2,-1 0,1 1,-1 1,0 0,0 1,-1 0,-1 1,0 1,0 0,-1 1,0 0,-1 1,0 0,-1 1,-1 0,0 1,132 315,-137-306,-4-21,0-1,0 0,0 0,0 1,1-1,-1 0,1 0,-1 0,1 0,0 1,0-1,0 0,0 0,0 0,0-1,1 1,-1 0,1 0,-1-1,1 1,-1-1,1 1,0-1,0 0,0 0,0 0,0 0,0 0,0 0,1 0,9 5,-1 1,0 1,0-1,-1 2,0-1,-1 1,0 1,0 0,-1 0,0 0,-1 1,0 0,-1 1,0 0,2 7,10 13,59 121,77 196,-110-137,-8-20,44-8,72 83,-66-85,-60-128,-3 2,-2 0,-3 1,-2 0,1 23,36 117,-45-166,2 0,2-1,0 0,2-1,2-1,12 19,-4-11,2-1,1-1,1-2,2-1,1-1,2-2,0-1,17 9,109 74,220 60,-120-33,1-14,140 108,-363-207,2-1,0-2,1-2,1-2,1-2,0-1,2-2,6 3,-2 1,0 3,-1 1,0 3,2 4,137 113,65 97,-167-132,216 103,5-43,-175-62,50 54,-125-100,201 113,-63-47,9 9,-191-124,232 185,-110-76,35 32,109 57,-58-57,156 108,-118-16,-223-217,1-2,0-1,1-2,2-2,-1-1,2-1,0-3,4 0,2 1,-1 2,0 1,-1 3,-1 2,-1 1,1 3,62 59,39 14,-118-77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55E4D-02C0-4588-BD68-709225A3CB1C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70E1B-F277-4D88-BCE9-ED55031B8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9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Kada bi ove aplikacije pokretali na jednom računaru, uz </a:t>
            </a:r>
            <a:r>
              <a:rPr lang="sr-Latn-CS" dirty="0" err="1"/>
              <a:t>pretopstavku</a:t>
            </a:r>
            <a:r>
              <a:rPr lang="sr-Latn-CS" dirty="0"/>
              <a:t> da imamo neograničenu količinu memorije, trebalo bi nam godine da vršimo osnovne </a:t>
            </a:r>
            <a:r>
              <a:rPr lang="sr-Latn-CS" dirty="0" err="1"/>
              <a:t>grafovske</a:t>
            </a:r>
            <a:r>
              <a:rPr lang="sr-Latn-CS" dirty="0"/>
              <a:t> analize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00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1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err="1"/>
              <a:t>podeliti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manje</a:t>
            </a:r>
            <a:r>
              <a:rPr lang="en-US" dirty="0"/>
              <a:t> </a:t>
            </a:r>
            <a:r>
              <a:rPr lang="en-US" dirty="0" err="1"/>
              <a:t>celine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izvr</a:t>
            </a:r>
            <a:r>
              <a:rPr lang="sr-Latn-CS" dirty="0"/>
              <a:t>šiti ih paralelno  -&gt; Više uređaja znači više kvarova (</a:t>
            </a:r>
            <a:r>
              <a:rPr lang="sr-Latn-CS" dirty="0" err="1"/>
              <a:t>Replikacije</a:t>
            </a:r>
            <a:r>
              <a:rPr lang="sr-Latn-CS" dirty="0"/>
              <a:t>)  -&gt;  Veličina problema može da varira  -&gt; komunikacija se otežava</a:t>
            </a:r>
          </a:p>
          <a:p>
            <a:r>
              <a:rPr lang="sr-Latn-CS" dirty="0"/>
              <a:t>-&gt; Sistem za kontrolu je potreban kako bi koristili ovakve sisteme.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2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Podaci</a:t>
            </a:r>
            <a:r>
              <a:rPr lang="en-US" dirty="0"/>
              <a:t> se </a:t>
            </a:r>
            <a:r>
              <a:rPr lang="sr-Latn-CS" dirty="0"/>
              <a:t>čuvaju u osnovnom obliku -&gt; </a:t>
            </a:r>
            <a:r>
              <a:rPr lang="sr-Latn-CS" dirty="0" err="1"/>
              <a:t>Sprečava</a:t>
            </a:r>
            <a:r>
              <a:rPr lang="sr-Latn-CS" dirty="0"/>
              <a:t> ljudske greške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dirty="0" err="1"/>
              <a:t>Nepromenjivost</a:t>
            </a:r>
            <a:r>
              <a:rPr lang="sr-Latn-CS" dirty="0"/>
              <a:t> podataka -&gt; podaci se samo uvećavaju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CS" dirty="0"/>
              <a:t>Istinitost podataka –&gt; vremenska odrednica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Inkrementalni algoritmi =&gt; pogledi se direktno ažuriraju na osnovu novih </a:t>
            </a:r>
            <a:r>
              <a:rPr lang="sr-Latn-CS" dirty="0" err="1"/>
              <a:t>vrednosti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07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</a:t>
            </a:r>
            <a:r>
              <a:rPr lang="sr-Latn-CS" dirty="0"/>
              <a:t>četna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Komšijski čvorovi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8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1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CS" dirty="0"/>
              <a:t>Upis u tabelu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70E1B-F277-4D88-BCE9-ED55031B89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1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398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360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570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179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408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224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510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9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9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4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1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8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7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8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0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10/13/2019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506" r:id="rId7"/>
    <p:sldLayoutId id="2147484507" r:id="rId8"/>
    <p:sldLayoutId id="2147484508" r:id="rId9"/>
    <p:sldLayoutId id="2147484509" r:id="rId10"/>
    <p:sldLayoutId id="2147484510" r:id="rId11"/>
    <p:sldLayoutId id="2147484511" r:id="rId12"/>
    <p:sldLayoutId id="2147484512" r:id="rId13"/>
    <p:sldLayoutId id="2147484513" r:id="rId14"/>
    <p:sldLayoutId id="2147484514" r:id="rId15"/>
    <p:sldLayoutId id="2147484515" r:id="rId16"/>
    <p:sldLayoutId id="2147484516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7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2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customXml" Target="../ink/ink5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ws.mit.edu/2010/cars-sensors-092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hive.com/article/2361411/all-those-videos-youre-watching-will-help-triple-internet-traffic-cisco-say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2C2D8-BDB8-42F4-BD33-7DA7E8456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104" y="699624"/>
            <a:ext cx="9144000" cy="361889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sr-Latn-CS" sz="4000" dirty="0"/>
            </a:br>
            <a:r>
              <a:rPr lang="sr-Latn-CS" sz="4000" dirty="0"/>
              <a:t>Sistem za pronalaženje najkraće putanje između lokacija sa težinama putanja </a:t>
            </a:r>
            <a:r>
              <a:rPr lang="sr-Latn-CS" sz="4000" dirty="0" err="1"/>
              <a:t>promenljivim</a:t>
            </a:r>
            <a:r>
              <a:rPr lang="sr-Latn-CS" sz="4000" dirty="0"/>
              <a:t> u realnom </a:t>
            </a:r>
            <a:r>
              <a:rPr lang="sr-Latn-CS" sz="4000" dirty="0" err="1"/>
              <a:t>vremenu</a:t>
            </a:r>
            <a:br>
              <a:rPr lang="sr-Latn-C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0E9EB-6862-405F-BC37-DD114909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877" y="4374678"/>
            <a:ext cx="7948454" cy="1091381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Dejan </a:t>
            </a:r>
            <a:r>
              <a:rPr lang="en-US" sz="2400" dirty="0" err="1"/>
              <a:t>Grubi</a:t>
            </a:r>
            <a:r>
              <a:rPr lang="sr-Latn-CS" sz="2400" dirty="0" err="1"/>
              <a:t>šić</a:t>
            </a:r>
            <a:r>
              <a:rPr lang="sr-Latn-CS" sz="2400" dirty="0"/>
              <a:t>					mentor</a:t>
            </a:r>
            <a:r>
              <a:rPr lang="en-US" sz="2400" dirty="0"/>
              <a:t>: dr. Vladimir </a:t>
            </a:r>
            <a:r>
              <a:rPr lang="en-US" sz="2400" dirty="0" err="1"/>
              <a:t>Dimitrieski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410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823099"/>
            <a:ext cx="10018713" cy="1752599"/>
          </a:xfrm>
        </p:spPr>
        <p:txBody>
          <a:bodyPr/>
          <a:lstStyle/>
          <a:p>
            <a:r>
              <a:rPr lang="sr-Latn-CS" dirty="0"/>
              <a:t>Sistemi za obradu velike količine podataka i Arhitektura Lambda</a:t>
            </a:r>
          </a:p>
        </p:txBody>
      </p:sp>
    </p:spTree>
    <p:extLst>
      <p:ext uri="{BB962C8B-B14F-4D97-AF65-F5344CB8AC3E}">
        <p14:creationId xmlns:p14="http://schemas.microsoft.com/office/powerpoint/2010/main" val="289180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AD9EA-BB0C-431B-BBE9-1C88884DB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2" y="2370236"/>
            <a:ext cx="4981575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16F85-3FC4-4D1D-B499-F3137940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/>
              <a:t>Sistemi za obradu velike količine podataka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F4685-FBA7-48D1-A980-1F19C036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84091"/>
            <a:ext cx="10018713" cy="3902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napasti</a:t>
            </a:r>
            <a:r>
              <a:rPr lang="en-US" dirty="0"/>
              <a:t> problem </a:t>
            </a:r>
            <a:r>
              <a:rPr lang="en-US" dirty="0" err="1"/>
              <a:t>velikih</a:t>
            </a:r>
            <a:r>
              <a:rPr lang="en-US" dirty="0"/>
              <a:t> </a:t>
            </a:r>
            <a:r>
              <a:rPr lang="en-US" dirty="0" err="1"/>
              <a:t>dimenzija</a:t>
            </a:r>
            <a:r>
              <a:rPr lang="en-US" dirty="0"/>
              <a:t>?</a:t>
            </a:r>
          </a:p>
          <a:p>
            <a:r>
              <a:rPr lang="en-US" dirty="0" err="1"/>
              <a:t>Velik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ure</a:t>
            </a:r>
            <a:r>
              <a:rPr lang="sr-Latn-CS" dirty="0" err="1"/>
              <a:t>đaja</a:t>
            </a:r>
            <a:endParaRPr lang="sr-Latn-CS" dirty="0"/>
          </a:p>
          <a:p>
            <a:r>
              <a:rPr lang="sr-Latn-CS" dirty="0"/>
              <a:t>Robusnost i otpornost na otkaze</a:t>
            </a:r>
          </a:p>
          <a:p>
            <a:r>
              <a:rPr lang="sr-Latn-CS" dirty="0"/>
              <a:t>Proširivost</a:t>
            </a:r>
          </a:p>
          <a:p>
            <a:r>
              <a:rPr lang="sr-Latn-CS" dirty="0"/>
              <a:t>Komunikacija i </a:t>
            </a:r>
            <a:r>
              <a:rPr lang="sr-Latn-CS" dirty="0" err="1"/>
              <a:t>prenos</a:t>
            </a:r>
            <a:r>
              <a:rPr lang="sr-Latn-CS" dirty="0"/>
              <a:t> podataka</a:t>
            </a:r>
          </a:p>
          <a:p>
            <a:r>
              <a:rPr lang="sr-Latn-CS" dirty="0"/>
              <a:t>Upravljanje i kontrola izvršavanja</a:t>
            </a:r>
          </a:p>
          <a:p>
            <a:r>
              <a:rPr lang="sr-Latn-CS" dirty="0"/>
              <a:t>Otpornost na ljudske greške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16608-B962-4CC5-AA90-A015375E43F0}"/>
              </a:ext>
            </a:extLst>
          </p:cNvPr>
          <p:cNvSpPr txBox="1"/>
          <p:nvPr/>
        </p:nvSpPr>
        <p:spPr>
          <a:xfrm>
            <a:off x="8201025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67EEE-6BD4-4CB1-8C15-F33E8013F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"/>
          <a:stretch/>
        </p:blipFill>
        <p:spPr>
          <a:xfrm>
            <a:off x="6862761" y="2370236"/>
            <a:ext cx="4981575" cy="3252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43C6D2-4B3C-427D-849F-F2C7DB0593EF}"/>
              </a:ext>
            </a:extLst>
          </p:cNvPr>
          <p:cNvSpPr txBox="1"/>
          <p:nvPr/>
        </p:nvSpPr>
        <p:spPr>
          <a:xfrm>
            <a:off x="1775534" y="2281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3200-6074-44C6-BF86-EAF3F6E1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19" y="692502"/>
            <a:ext cx="5519474" cy="1752599"/>
          </a:xfrm>
        </p:spPr>
        <p:txBody>
          <a:bodyPr/>
          <a:lstStyle/>
          <a:p>
            <a:r>
              <a:rPr lang="sr-Latn-CS" dirty="0"/>
              <a:t>Arhitektura Lambda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8479-546B-4CF0-B680-72F313C1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5280383" cy="3124201"/>
          </a:xfrm>
        </p:spPr>
        <p:txBody>
          <a:bodyPr/>
          <a:lstStyle/>
          <a:p>
            <a:r>
              <a:rPr lang="sr-Latn-CS" dirty="0"/>
              <a:t>Omogućava pravljenje upita nad svim podacima</a:t>
            </a:r>
          </a:p>
          <a:p>
            <a:r>
              <a:rPr lang="sr-Latn-CS" dirty="0"/>
              <a:t>Daje odgovor na upite u realnom </a:t>
            </a:r>
            <a:r>
              <a:rPr lang="sr-Latn-CS" dirty="0" err="1"/>
              <a:t>vremenu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E4CA-A463-414C-B7E5-3F90CB24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693" y="692502"/>
            <a:ext cx="509305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4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3200-6074-44C6-BF86-EAF3F6E1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19" y="692502"/>
            <a:ext cx="5519474" cy="1752599"/>
          </a:xfrm>
        </p:spPr>
        <p:txBody>
          <a:bodyPr/>
          <a:lstStyle/>
          <a:p>
            <a:r>
              <a:rPr lang="sr-Latn-CS" dirty="0"/>
              <a:t>Arhitektura Lambda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8479-546B-4CF0-B680-72F313C1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82067"/>
            <a:ext cx="5280383" cy="390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Paketna</a:t>
            </a:r>
            <a:r>
              <a:rPr lang="en-US" sz="2800" dirty="0"/>
              <a:t> </a:t>
            </a:r>
            <a:r>
              <a:rPr lang="en-US" sz="2800" dirty="0" err="1"/>
              <a:t>obrada</a:t>
            </a:r>
            <a:br>
              <a:rPr lang="en-US" sz="2800" dirty="0"/>
            </a:br>
            <a:endParaRPr lang="en-US" sz="2800" dirty="0"/>
          </a:p>
          <a:p>
            <a:r>
              <a:rPr lang="sr-Latn-CS" dirty="0"/>
              <a:t>Vrši obradu nad svim podacima</a:t>
            </a:r>
            <a:endParaRPr lang="en-US" dirty="0"/>
          </a:p>
          <a:p>
            <a:r>
              <a:rPr lang="sr-Latn-CS" dirty="0"/>
              <a:t>Dugo traje</a:t>
            </a:r>
          </a:p>
          <a:p>
            <a:r>
              <a:rPr lang="en-US" dirty="0" err="1"/>
              <a:t>Podaci</a:t>
            </a:r>
            <a:r>
              <a:rPr lang="en-US" dirty="0"/>
              <a:t> se </a:t>
            </a:r>
            <a:r>
              <a:rPr lang="sr-Latn-CS" dirty="0"/>
              <a:t>čuvaju u osnovnom obliku</a:t>
            </a:r>
          </a:p>
          <a:p>
            <a:r>
              <a:rPr lang="en-US" dirty="0"/>
              <a:t>P</a:t>
            </a:r>
            <a:r>
              <a:rPr lang="sr-Latn-CS" dirty="0"/>
              <a:t>oda</a:t>
            </a:r>
            <a:r>
              <a:rPr lang="en-US" dirty="0"/>
              <a:t>ci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CS" dirty="0" err="1"/>
              <a:t>stini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sr-Latn-CS" dirty="0"/>
              <a:t>i </a:t>
            </a:r>
            <a:r>
              <a:rPr lang="en-US" dirty="0" err="1"/>
              <a:t>nepromenjivi</a:t>
            </a:r>
            <a:endParaRPr lang="sr-Latn-C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E4CA-A463-414C-B7E5-3F90CB24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3" y="692502"/>
            <a:ext cx="509305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1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503-F03A-4C59-8DF5-080BE0D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Izvo</a:t>
            </a:r>
            <a:r>
              <a:rPr lang="sr-Latn-CS" dirty="0" err="1"/>
              <a:t>đenje</a:t>
            </a:r>
            <a:r>
              <a:rPr lang="sr-Latn-CS" dirty="0"/>
              <a:t> paketnih pogleda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8868-EC5F-4DEA-901D-D8BD2773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10EC8F-3792-4693-A5F3-E7406C5C4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45434"/>
              </p:ext>
            </p:extLst>
          </p:nvPr>
        </p:nvGraphicFramePr>
        <p:xfrm>
          <a:off x="2675728" y="2179636"/>
          <a:ext cx="7635875" cy="409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Bitmap Image" r:id="rId3" imgW="7635240" imgH="4099680" progId="Paint.Picture">
                  <p:embed/>
                </p:oleObj>
              </mc:Choice>
              <mc:Fallback>
                <p:oleObj name="Bitmap Image" r:id="rId3" imgW="7635240" imgH="4099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8224DA6-6CA1-4883-9DE9-EDAFD3D8B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5728" y="2179636"/>
                        <a:ext cx="7635875" cy="409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DA9BC6-41DE-4851-8C27-6EFA0F53337E}"/>
              </a:ext>
            </a:extLst>
          </p:cNvPr>
          <p:cNvSpPr txBox="1"/>
          <p:nvPr/>
        </p:nvSpPr>
        <p:spPr>
          <a:xfrm>
            <a:off x="5177960" y="2438399"/>
            <a:ext cx="364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dirty="0">
                <a:solidFill>
                  <a:srgbClr val="30ACEC"/>
                </a:solidFill>
                <a:latin typeface="Charlemagne Std" panose="04020705060702020204" pitchFamily="82" charset="0"/>
              </a:rPr>
              <a:t>Kako se ovo radi?</a:t>
            </a:r>
            <a:endParaRPr lang="en-US" sz="2400" dirty="0">
              <a:solidFill>
                <a:srgbClr val="30ACEC"/>
              </a:solidFill>
              <a:latin typeface="Charlemagne Std" panose="040207050607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503-F03A-4C59-8DF5-080BE0D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Mapiranje-Redukcija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8868-EC5F-4DEA-901D-D8BD2773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E319C-33E5-4F89-AD87-5AC6BB80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24" y="1976820"/>
            <a:ext cx="6612683" cy="41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80791"/>
      </p:ext>
    </p:extLst>
  </p:cSld>
  <p:clrMapOvr>
    <a:masterClrMapping/>
  </p:clrMapOvr>
  <p:transition spd="slow"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3200-6074-44C6-BF86-EAF3F6E1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19" y="692502"/>
            <a:ext cx="5519474" cy="1752599"/>
          </a:xfrm>
        </p:spPr>
        <p:txBody>
          <a:bodyPr/>
          <a:lstStyle/>
          <a:p>
            <a:r>
              <a:rPr lang="sr-Latn-CS" dirty="0"/>
              <a:t>Arhitektura Lambda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38479-546B-4CF0-B680-72F313C1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82067"/>
            <a:ext cx="5280383" cy="3909134"/>
          </a:xfrm>
        </p:spPr>
        <p:txBody>
          <a:bodyPr/>
          <a:lstStyle/>
          <a:p>
            <a:pPr marL="0" indent="0">
              <a:buNone/>
            </a:pPr>
            <a:r>
              <a:rPr lang="sr-Latn-CS" sz="2800" dirty="0"/>
              <a:t>Obrada u realnom </a:t>
            </a:r>
            <a:r>
              <a:rPr lang="sr-Latn-CS" sz="2800" dirty="0" err="1"/>
              <a:t>vremenu</a:t>
            </a:r>
            <a:br>
              <a:rPr lang="en-US" sz="2800" dirty="0"/>
            </a:br>
            <a:endParaRPr lang="sr-Latn-CS" sz="2800" dirty="0"/>
          </a:p>
          <a:p>
            <a:r>
              <a:rPr lang="sr-Latn-CS" dirty="0"/>
              <a:t>Brzo čitanje i pisanje</a:t>
            </a:r>
          </a:p>
          <a:p>
            <a:r>
              <a:rPr lang="sr-Latn-CS" dirty="0"/>
              <a:t>Obrada tokova podataka</a:t>
            </a:r>
          </a:p>
          <a:p>
            <a:r>
              <a:rPr lang="sr-Latn-CS" dirty="0"/>
              <a:t>Inkrementalni i aproksimativni algoritmi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AE4CA-A463-414C-B7E5-3F90CB24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3" y="692502"/>
            <a:ext cx="509305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8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EA1F-D07D-4F77-AAF6-E037C65A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ideja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4AD6CC-AC54-40BD-A9F3-ACA71F9C55A8}"/>
              </a:ext>
            </a:extLst>
          </p:cNvPr>
          <p:cNvSpPr txBox="1">
            <a:spLocks/>
          </p:cNvSpPr>
          <p:nvPr/>
        </p:nvSpPr>
        <p:spPr>
          <a:xfrm>
            <a:off x="1086643" y="3023216"/>
            <a:ext cx="10018713" cy="758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Algoritam za nalaženje  i  ažuriranje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9CF619-45A3-4717-9087-330B914D8CE4}"/>
              </a:ext>
            </a:extLst>
          </p:cNvPr>
          <p:cNvSpPr txBox="1">
            <a:spLocks/>
          </p:cNvSpPr>
          <p:nvPr/>
        </p:nvSpPr>
        <p:spPr>
          <a:xfrm>
            <a:off x="4152094" y="3631492"/>
            <a:ext cx="3887810" cy="758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najkraće putanje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EA1F-D07D-4F77-AAF6-E037C65A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ideja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4AD6CC-AC54-40BD-A9F3-ACA71F9C55A8}"/>
              </a:ext>
            </a:extLst>
          </p:cNvPr>
          <p:cNvSpPr txBox="1">
            <a:spLocks/>
          </p:cNvSpPr>
          <p:nvPr/>
        </p:nvSpPr>
        <p:spPr>
          <a:xfrm>
            <a:off x="1086643" y="3023216"/>
            <a:ext cx="10018713" cy="758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Algoritam za nalaženje  i  ažuriranje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9CF619-45A3-4717-9087-330B914D8CE4}"/>
              </a:ext>
            </a:extLst>
          </p:cNvPr>
          <p:cNvSpPr txBox="1">
            <a:spLocks/>
          </p:cNvSpPr>
          <p:nvPr/>
        </p:nvSpPr>
        <p:spPr>
          <a:xfrm>
            <a:off x="7412854" y="3608033"/>
            <a:ext cx="3887810" cy="758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najkraće putanje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BC5346-D3C5-41B7-99F5-4A133F57D299}"/>
              </a:ext>
            </a:extLst>
          </p:cNvPr>
          <p:cNvSpPr txBox="1">
            <a:spLocks/>
          </p:cNvSpPr>
          <p:nvPr/>
        </p:nvSpPr>
        <p:spPr>
          <a:xfrm>
            <a:off x="2208189" y="3629489"/>
            <a:ext cx="3887810" cy="758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najkraćih putanja</a:t>
            </a:r>
            <a:endParaRPr lang="en-US" dirty="0"/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FC128CDC-6AB0-40C1-9DA3-C4C45F6A8FCD}"/>
              </a:ext>
            </a:extLst>
          </p:cNvPr>
          <p:cNvSpPr/>
          <p:nvPr/>
        </p:nvSpPr>
        <p:spPr>
          <a:xfrm flipH="1">
            <a:off x="6889073" y="2732103"/>
            <a:ext cx="967666" cy="1990818"/>
          </a:xfrm>
          <a:prstGeom prst="lightningBolt">
            <a:avLst/>
          </a:prstGeom>
          <a:solidFill>
            <a:srgbClr val="EFD6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12856-F7E8-4966-AC85-8EB121E4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76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2980238" y="3533496"/>
            <a:ext cx="1550398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4901190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stCxn id="15" idx="2"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  <a:endCxn id="19" idx="6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  <a:endCxn id="24" idx="6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A07C602-735E-4A40-A530-35A6BC39A793}"/>
              </a:ext>
            </a:extLst>
          </p:cNvPr>
          <p:cNvSpPr/>
          <p:nvPr/>
        </p:nvSpPr>
        <p:spPr>
          <a:xfrm>
            <a:off x="4051980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91EDEE-8E84-4D63-BA68-CA959536D509}"/>
              </a:ext>
            </a:extLst>
          </p:cNvPr>
          <p:cNvSpPr/>
          <p:nvPr/>
        </p:nvSpPr>
        <p:spPr>
          <a:xfrm>
            <a:off x="4467059" y="447198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70463D-AC7B-430C-AD13-862B94D6F208}"/>
              </a:ext>
            </a:extLst>
          </p:cNvPr>
          <p:cNvSpPr/>
          <p:nvPr/>
        </p:nvSpPr>
        <p:spPr>
          <a:xfrm>
            <a:off x="2609684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BAAD58-D6E9-4F37-A8CB-BBDDF8248C8E}"/>
              </a:ext>
            </a:extLst>
          </p:cNvPr>
          <p:cNvSpPr/>
          <p:nvPr/>
        </p:nvSpPr>
        <p:spPr>
          <a:xfrm>
            <a:off x="6772636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2C9A5B-EDDE-4EDF-8F8B-9182E5672664}"/>
              </a:ext>
            </a:extLst>
          </p:cNvPr>
          <p:cNvSpPr/>
          <p:nvPr/>
        </p:nvSpPr>
        <p:spPr>
          <a:xfrm>
            <a:off x="7353661" y="4487717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4B9BD-20ED-4D36-A771-CAE1AC6B9B7B}"/>
              </a:ext>
            </a:extLst>
          </p:cNvPr>
          <p:cNvSpPr/>
          <p:nvPr/>
        </p:nvSpPr>
        <p:spPr>
          <a:xfrm>
            <a:off x="7787792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11CFF5F9-8EE2-4BF7-9F2C-A65AD398A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9829"/>
              </p:ext>
            </p:extLst>
          </p:nvPr>
        </p:nvGraphicFramePr>
        <p:xfrm>
          <a:off x="8642946" y="1373142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1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7173-7EE5-4B25-869F-7BB97B5B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/>
              <a:t>Sadržaj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53153-2418-4C87-B556-DB9AD863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CS" dirty="0"/>
              <a:t>Uvod u </a:t>
            </a:r>
            <a:r>
              <a:rPr lang="sr-Latn-CS" dirty="0" err="1"/>
              <a:t>grafove</a:t>
            </a:r>
            <a:endParaRPr lang="sr-Latn-CS" dirty="0"/>
          </a:p>
          <a:p>
            <a:r>
              <a:rPr lang="sr-Latn-CS" dirty="0" err="1"/>
              <a:t>Primeri</a:t>
            </a:r>
            <a:r>
              <a:rPr lang="sr-Latn-CS" dirty="0"/>
              <a:t> upotrebe </a:t>
            </a:r>
            <a:r>
              <a:rPr lang="sr-Latn-CS" dirty="0" err="1"/>
              <a:t>grafova</a:t>
            </a:r>
            <a:r>
              <a:rPr lang="sr-Latn-CS" dirty="0"/>
              <a:t> sa težinama </a:t>
            </a:r>
            <a:r>
              <a:rPr lang="sr-Latn-CS" dirty="0" err="1"/>
              <a:t>promenjivim</a:t>
            </a:r>
            <a:r>
              <a:rPr lang="sr-Latn-CS" dirty="0"/>
              <a:t> u </a:t>
            </a:r>
            <a:r>
              <a:rPr lang="sr-Latn-CS" dirty="0" err="1"/>
              <a:t>vremenu</a:t>
            </a:r>
            <a:endParaRPr lang="sr-Latn-CS" dirty="0"/>
          </a:p>
          <a:p>
            <a:r>
              <a:rPr lang="sr-Latn-CS" dirty="0"/>
              <a:t>Sistemi za obradu velike količine podataka i Arhitektura Lambda</a:t>
            </a:r>
          </a:p>
          <a:p>
            <a:r>
              <a:rPr lang="sr-Latn-CS" dirty="0"/>
              <a:t>Algoritam za nalaženje i ažuriranje najkraće putanje</a:t>
            </a:r>
          </a:p>
          <a:p>
            <a:r>
              <a:rPr lang="sr-Latn-CS" dirty="0"/>
              <a:t>Arhitektura sistema za pronalaženje najkraće putanje</a:t>
            </a:r>
          </a:p>
          <a:p>
            <a:r>
              <a:rPr lang="sr-Latn-CS" dirty="0"/>
              <a:t>Zaključak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1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E25D74CE-88EF-412B-81B6-5578E2148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39702"/>
              </p:ext>
            </p:extLst>
          </p:nvPr>
        </p:nvGraphicFramePr>
        <p:xfrm>
          <a:off x="8642946" y="1373142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83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3#1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2980238" y="3533496"/>
            <a:ext cx="1550398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4901190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stCxn id="15" idx="2"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  <a:endCxn id="19" idx="6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  <a:endCxn id="24" idx="6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A07C602-735E-4A40-A530-35A6BC39A793}"/>
              </a:ext>
            </a:extLst>
          </p:cNvPr>
          <p:cNvSpPr/>
          <p:nvPr/>
        </p:nvSpPr>
        <p:spPr>
          <a:xfrm>
            <a:off x="4051980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91EDEE-8E84-4D63-BA68-CA959536D509}"/>
              </a:ext>
            </a:extLst>
          </p:cNvPr>
          <p:cNvSpPr/>
          <p:nvPr/>
        </p:nvSpPr>
        <p:spPr>
          <a:xfrm>
            <a:off x="4467059" y="447198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70463D-AC7B-430C-AD13-862B94D6F208}"/>
              </a:ext>
            </a:extLst>
          </p:cNvPr>
          <p:cNvSpPr/>
          <p:nvPr/>
        </p:nvSpPr>
        <p:spPr>
          <a:xfrm>
            <a:off x="2609684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BAAD58-D6E9-4F37-A8CB-BBDDF8248C8E}"/>
              </a:ext>
            </a:extLst>
          </p:cNvPr>
          <p:cNvSpPr/>
          <p:nvPr/>
        </p:nvSpPr>
        <p:spPr>
          <a:xfrm>
            <a:off x="6772636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2C9A5B-EDDE-4EDF-8F8B-9182E5672664}"/>
              </a:ext>
            </a:extLst>
          </p:cNvPr>
          <p:cNvSpPr/>
          <p:nvPr/>
        </p:nvSpPr>
        <p:spPr>
          <a:xfrm>
            <a:off x="7353661" y="4487717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4B9BD-20ED-4D36-A771-CAE1AC6B9B7B}"/>
              </a:ext>
            </a:extLst>
          </p:cNvPr>
          <p:cNvSpPr/>
          <p:nvPr/>
        </p:nvSpPr>
        <p:spPr>
          <a:xfrm>
            <a:off x="7787792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EF7FFF9C-7A73-4C80-B986-8ABAE43A4144}"/>
              </a:ext>
            </a:extLst>
          </p:cNvPr>
          <p:cNvSpPr txBox="1">
            <a:spLocks/>
          </p:cNvSpPr>
          <p:nvPr/>
        </p:nvSpPr>
        <p:spPr>
          <a:xfrm>
            <a:off x="1489150" y="191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15682"/>
              </p:ext>
            </p:extLst>
          </p:nvPr>
        </p:nvGraphicFramePr>
        <p:xfrm>
          <a:off x="8643314" y="1379742"/>
          <a:ext cx="350118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016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29305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16861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80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AB01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1AB01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F597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989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989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F597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F597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46A2343-D633-4CD8-AD24-80D989366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81160"/>
              </p:ext>
            </p:extLst>
          </p:nvPr>
        </p:nvGraphicFramePr>
        <p:xfrm>
          <a:off x="8642946" y="1373142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2980238" y="3533496"/>
            <a:ext cx="1550398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4901190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stCxn id="15" idx="2"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  <a:endCxn id="19" idx="6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  <a:endCxn id="24" idx="6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70463D-AC7B-430C-AD13-862B94D6F208}"/>
              </a:ext>
            </a:extLst>
          </p:cNvPr>
          <p:cNvSpPr/>
          <p:nvPr/>
        </p:nvSpPr>
        <p:spPr>
          <a:xfrm>
            <a:off x="2609684" y="3143251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7C602-735E-4A40-A530-35A6BC39A793}"/>
              </a:ext>
            </a:extLst>
          </p:cNvPr>
          <p:cNvSpPr/>
          <p:nvPr/>
        </p:nvSpPr>
        <p:spPr>
          <a:xfrm>
            <a:off x="4051980" y="5664994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91EDEE-8E84-4D63-BA68-CA959536D509}"/>
              </a:ext>
            </a:extLst>
          </p:cNvPr>
          <p:cNvSpPr/>
          <p:nvPr/>
        </p:nvSpPr>
        <p:spPr>
          <a:xfrm>
            <a:off x="4467059" y="4471988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BAAD58-D6E9-4F37-A8CB-BBDDF8248C8E}"/>
              </a:ext>
            </a:extLst>
          </p:cNvPr>
          <p:cNvSpPr/>
          <p:nvPr/>
        </p:nvSpPr>
        <p:spPr>
          <a:xfrm>
            <a:off x="6772636" y="3143251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2C9A5B-EDDE-4EDF-8F8B-9182E5672664}"/>
              </a:ext>
            </a:extLst>
          </p:cNvPr>
          <p:cNvSpPr/>
          <p:nvPr/>
        </p:nvSpPr>
        <p:spPr>
          <a:xfrm>
            <a:off x="7353661" y="4487717"/>
            <a:ext cx="434131" cy="457200"/>
          </a:xfrm>
          <a:prstGeom prst="ellipse">
            <a:avLst/>
          </a:prstGeom>
          <a:solidFill>
            <a:srgbClr val="FF8989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solidFill>
            <a:srgbClr val="C00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4B9BD-20ED-4D36-A771-CAE1AC6B9B7B}"/>
              </a:ext>
            </a:extLst>
          </p:cNvPr>
          <p:cNvSpPr/>
          <p:nvPr/>
        </p:nvSpPr>
        <p:spPr>
          <a:xfrm>
            <a:off x="7787792" y="5664994"/>
            <a:ext cx="434131" cy="457200"/>
          </a:xfrm>
          <a:prstGeom prst="ellipse">
            <a:avLst/>
          </a:prstGeom>
          <a:solidFill>
            <a:srgbClr val="FF8989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900345"/>
              </p:ext>
            </p:extLst>
          </p:nvPr>
        </p:nvGraphicFramePr>
        <p:xfrm>
          <a:off x="8645522" y="1371816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84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3#1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9FBA2349-9EA4-4440-B5FD-400D7E8F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A46A2343-D633-4CD8-AD24-80D989366310}"/>
              </a:ext>
            </a:extLst>
          </p:cNvPr>
          <p:cNvGraphicFramePr>
            <a:graphicFrameLocks noGrp="1"/>
          </p:cNvGraphicFramePr>
          <p:nvPr/>
        </p:nvGraphicFramePr>
        <p:xfrm>
          <a:off x="8642946" y="1373142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2980238" y="3533496"/>
            <a:ext cx="1550398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4901190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stCxn id="15" idx="2"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  <a:endCxn id="19" idx="6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  <a:endCxn id="24" idx="6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70463D-AC7B-430C-AD13-862B94D6F208}"/>
              </a:ext>
            </a:extLst>
          </p:cNvPr>
          <p:cNvSpPr/>
          <p:nvPr/>
        </p:nvSpPr>
        <p:spPr>
          <a:xfrm>
            <a:off x="2609684" y="3143251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7C602-735E-4A40-A530-35A6BC39A793}"/>
              </a:ext>
            </a:extLst>
          </p:cNvPr>
          <p:cNvSpPr/>
          <p:nvPr/>
        </p:nvSpPr>
        <p:spPr>
          <a:xfrm>
            <a:off x="4051980" y="5664994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91EDEE-8E84-4D63-BA68-CA959536D509}"/>
              </a:ext>
            </a:extLst>
          </p:cNvPr>
          <p:cNvSpPr/>
          <p:nvPr/>
        </p:nvSpPr>
        <p:spPr>
          <a:xfrm>
            <a:off x="4467059" y="4471988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BAAD58-D6E9-4F37-A8CB-BBDDF8248C8E}"/>
              </a:ext>
            </a:extLst>
          </p:cNvPr>
          <p:cNvSpPr/>
          <p:nvPr/>
        </p:nvSpPr>
        <p:spPr>
          <a:xfrm>
            <a:off x="6772636" y="3143251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2C9A5B-EDDE-4EDF-8F8B-9182E5672664}"/>
              </a:ext>
            </a:extLst>
          </p:cNvPr>
          <p:cNvSpPr/>
          <p:nvPr/>
        </p:nvSpPr>
        <p:spPr>
          <a:xfrm>
            <a:off x="7353661" y="4487717"/>
            <a:ext cx="434131" cy="457200"/>
          </a:xfrm>
          <a:prstGeom prst="ellipse">
            <a:avLst/>
          </a:prstGeom>
          <a:solidFill>
            <a:srgbClr val="FF8989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solidFill>
            <a:srgbClr val="C00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64B9BD-20ED-4D36-A771-CAE1AC6B9B7B}"/>
              </a:ext>
            </a:extLst>
          </p:cNvPr>
          <p:cNvSpPr/>
          <p:nvPr/>
        </p:nvSpPr>
        <p:spPr>
          <a:xfrm>
            <a:off x="7787792" y="5664994"/>
            <a:ext cx="434131" cy="457200"/>
          </a:xfrm>
          <a:prstGeom prst="ellipse">
            <a:avLst/>
          </a:prstGeom>
          <a:solidFill>
            <a:srgbClr val="FF8989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/>
        </p:nvGraphicFramePr>
        <p:xfrm>
          <a:off x="8645522" y="1371816"/>
          <a:ext cx="350118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7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06333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84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r-Latn-C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9FBA2349-9EA4-4440-B5FD-400D7E8F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CAB538-4F62-4E2E-83B4-BA83A75C9A5E}"/>
              </a:ext>
            </a:extLst>
          </p:cNvPr>
          <p:cNvCxnSpPr>
            <a:cxnSpLocks/>
          </p:cNvCxnSpPr>
          <p:nvPr/>
        </p:nvCxnSpPr>
        <p:spPr>
          <a:xfrm>
            <a:off x="5415379" y="6038350"/>
            <a:ext cx="1303908" cy="33226"/>
          </a:xfrm>
          <a:prstGeom prst="straightConnector1">
            <a:avLst/>
          </a:prstGeom>
          <a:ln w="76200">
            <a:solidFill>
              <a:srgbClr val="95F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C541D3E-9CD3-498E-98BB-B5ED6B902746}"/>
              </a:ext>
            </a:extLst>
          </p:cNvPr>
          <p:cNvCxnSpPr>
            <a:cxnSpLocks/>
          </p:cNvCxnSpPr>
          <p:nvPr/>
        </p:nvCxnSpPr>
        <p:spPr>
          <a:xfrm flipH="1">
            <a:off x="4397667" y="5043489"/>
            <a:ext cx="188193" cy="573387"/>
          </a:xfrm>
          <a:prstGeom prst="straightConnector1">
            <a:avLst/>
          </a:prstGeom>
          <a:ln w="76200">
            <a:solidFill>
              <a:srgbClr val="95F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F7EF132-A1CE-4091-AA47-12B0B87D7102}"/>
              </a:ext>
            </a:extLst>
          </p:cNvPr>
          <p:cNvCxnSpPr>
            <a:cxnSpLocks/>
          </p:cNvCxnSpPr>
          <p:nvPr/>
        </p:nvCxnSpPr>
        <p:spPr>
          <a:xfrm flipH="1" flipV="1">
            <a:off x="5134229" y="6111876"/>
            <a:ext cx="1295321" cy="30682"/>
          </a:xfrm>
          <a:prstGeom prst="straightConnector1">
            <a:avLst/>
          </a:prstGeom>
          <a:ln w="76200">
            <a:solidFill>
              <a:srgbClr val="FF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B2860D-719A-40BA-9308-8A984781E53F}"/>
              </a:ext>
            </a:extLst>
          </p:cNvPr>
          <p:cNvCxnSpPr>
            <a:cxnSpLocks/>
          </p:cNvCxnSpPr>
          <p:nvPr/>
        </p:nvCxnSpPr>
        <p:spPr>
          <a:xfrm flipH="1" flipV="1">
            <a:off x="7321499" y="5043489"/>
            <a:ext cx="156926" cy="637235"/>
          </a:xfrm>
          <a:prstGeom prst="straightConnector1">
            <a:avLst/>
          </a:prstGeom>
          <a:ln w="76200">
            <a:solidFill>
              <a:srgbClr val="FF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197038D-4713-4932-B29E-8CEECDF15D96}"/>
              </a:ext>
            </a:extLst>
          </p:cNvPr>
          <p:cNvCxnSpPr>
            <a:cxnSpLocks/>
          </p:cNvCxnSpPr>
          <p:nvPr/>
        </p:nvCxnSpPr>
        <p:spPr>
          <a:xfrm flipH="1" flipV="1">
            <a:off x="6820123" y="3594520"/>
            <a:ext cx="216472" cy="545832"/>
          </a:xfrm>
          <a:prstGeom prst="straightConnector1">
            <a:avLst/>
          </a:prstGeom>
          <a:ln w="76200">
            <a:solidFill>
              <a:srgbClr val="FF89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79EABC1-5D9F-4AFA-A6E3-788C22B0F590}"/>
              </a:ext>
            </a:extLst>
          </p:cNvPr>
          <p:cNvCxnSpPr>
            <a:cxnSpLocks/>
          </p:cNvCxnSpPr>
          <p:nvPr/>
        </p:nvCxnSpPr>
        <p:spPr>
          <a:xfrm>
            <a:off x="6984199" y="3803580"/>
            <a:ext cx="222568" cy="534956"/>
          </a:xfrm>
          <a:prstGeom prst="straightConnector1">
            <a:avLst/>
          </a:prstGeom>
          <a:ln w="76200">
            <a:solidFill>
              <a:srgbClr val="95F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25763"/>
              </p:ext>
            </p:extLst>
          </p:nvPr>
        </p:nvGraphicFramePr>
        <p:xfrm>
          <a:off x="8637147" y="1373151"/>
          <a:ext cx="3515858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587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38183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24088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C,E,U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K,B,D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D,F,U</a:t>
                      </a:r>
                    </a:p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,E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A,D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,F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inf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2980238" y="3533496"/>
            <a:ext cx="1550397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</p:cNvCxnSpPr>
          <p:nvPr/>
        </p:nvCxnSpPr>
        <p:spPr>
          <a:xfrm>
            <a:off x="4901189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17B9C86-C2AB-4F8A-AE1C-9CBBF80D8791}"/>
              </a:ext>
            </a:extLst>
          </p:cNvPr>
          <p:cNvSpPr/>
          <p:nvPr/>
        </p:nvSpPr>
        <p:spPr>
          <a:xfrm>
            <a:off x="4049990" y="566227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4BC4FE1-A17B-4622-B8A9-E8117FB8F716}"/>
              </a:ext>
            </a:extLst>
          </p:cNvPr>
          <p:cNvSpPr/>
          <p:nvPr/>
        </p:nvSpPr>
        <p:spPr>
          <a:xfrm>
            <a:off x="4461863" y="4471926"/>
            <a:ext cx="434131" cy="457200"/>
          </a:xfrm>
          <a:prstGeom prst="ellipse">
            <a:avLst/>
          </a:prstGeom>
          <a:solidFill>
            <a:srgbClr val="95F597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60A84D7-E693-4C0E-B73B-5DCAB6478CA0}"/>
              </a:ext>
            </a:extLst>
          </p:cNvPr>
          <p:cNvSpPr/>
          <p:nvPr/>
        </p:nvSpPr>
        <p:spPr>
          <a:xfrm>
            <a:off x="6776090" y="314883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70463D-AC7B-430C-AD13-862B94D6F208}"/>
              </a:ext>
            </a:extLst>
          </p:cNvPr>
          <p:cNvSpPr/>
          <p:nvPr/>
        </p:nvSpPr>
        <p:spPr>
          <a:xfrm>
            <a:off x="2609684" y="3143251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solidFill>
            <a:srgbClr val="C0000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EB84E9-D4F8-428A-920E-B3D0D8AF7050}"/>
              </a:ext>
            </a:extLst>
          </p:cNvPr>
          <p:cNvSpPr/>
          <p:nvPr/>
        </p:nvSpPr>
        <p:spPr>
          <a:xfrm>
            <a:off x="7346030" y="449089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C8AD28-F27E-441F-8218-C7D9EE950A28}"/>
              </a:ext>
            </a:extLst>
          </p:cNvPr>
          <p:cNvSpPr/>
          <p:nvPr/>
        </p:nvSpPr>
        <p:spPr>
          <a:xfrm>
            <a:off x="7780825" y="5649994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84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3#2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:a16="http://schemas.microsoft.com/office/drawing/2014/main" id="{C8BF3C9A-1652-44CF-ADD4-CC6251680139}"/>
              </a:ext>
            </a:extLst>
          </p:cNvPr>
          <p:cNvSpPr txBox="1">
            <a:spLocks/>
          </p:cNvSpPr>
          <p:nvPr/>
        </p:nvSpPr>
        <p:spPr>
          <a:xfrm>
            <a:off x="1489150" y="1919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9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48489"/>
              </p:ext>
            </p:extLst>
          </p:nvPr>
        </p:nvGraphicFramePr>
        <p:xfrm>
          <a:off x="8642010" y="1373148"/>
          <a:ext cx="3511520" cy="391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1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52596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B,D,F,U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C,E,F,U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K,B,D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D,F,U</a:t>
                      </a:r>
                    </a:p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,E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A,D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K,B,D,F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 K,C,E,F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cxnSpLocks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</p:cNvCxnSpPr>
          <p:nvPr/>
        </p:nvCxnSpPr>
        <p:spPr>
          <a:xfrm>
            <a:off x="2980238" y="3533496"/>
            <a:ext cx="1550397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</p:cNvCxnSpPr>
          <p:nvPr/>
        </p:nvCxnSpPr>
        <p:spPr>
          <a:xfrm>
            <a:off x="4901189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5414355-2A62-4C3B-A8C1-98E3D763907C}"/>
              </a:ext>
            </a:extLst>
          </p:cNvPr>
          <p:cNvSpPr/>
          <p:nvPr/>
        </p:nvSpPr>
        <p:spPr>
          <a:xfrm>
            <a:off x="4461862" y="446809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A48C1C-114A-4E44-9E3F-0A34D4575C67}"/>
              </a:ext>
            </a:extLst>
          </p:cNvPr>
          <p:cNvSpPr/>
          <p:nvPr/>
        </p:nvSpPr>
        <p:spPr>
          <a:xfrm>
            <a:off x="2606751" y="3140461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17B9C86-C2AB-4F8A-AE1C-9CBBF80D8791}"/>
              </a:ext>
            </a:extLst>
          </p:cNvPr>
          <p:cNvSpPr/>
          <p:nvPr/>
        </p:nvSpPr>
        <p:spPr>
          <a:xfrm>
            <a:off x="4049990" y="566227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60A84D7-E693-4C0E-B73B-5DCAB6478CA0}"/>
              </a:ext>
            </a:extLst>
          </p:cNvPr>
          <p:cNvSpPr/>
          <p:nvPr/>
        </p:nvSpPr>
        <p:spPr>
          <a:xfrm>
            <a:off x="6776090" y="314883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95F597"/>
              </a:gs>
              <a:gs pos="36000">
                <a:srgbClr val="C00000"/>
              </a:gs>
              <a:gs pos="19000">
                <a:srgbClr val="C00000"/>
              </a:gs>
              <a:gs pos="0">
                <a:srgbClr val="BFE6F9"/>
              </a:gs>
              <a:gs pos="0">
                <a:srgbClr val="C00000"/>
              </a:gs>
              <a:gs pos="100000">
                <a:srgbClr val="00B050"/>
              </a:gs>
              <a:gs pos="100000">
                <a:srgbClr val="00B050"/>
              </a:gs>
              <a:gs pos="99000">
                <a:srgbClr val="95F597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EB84E9-D4F8-428A-920E-B3D0D8AF7050}"/>
              </a:ext>
            </a:extLst>
          </p:cNvPr>
          <p:cNvSpPr/>
          <p:nvPr/>
        </p:nvSpPr>
        <p:spPr>
          <a:xfrm>
            <a:off x="7346030" y="449089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C8AD28-F27E-441F-8218-C7D9EE950A28}"/>
              </a:ext>
            </a:extLst>
          </p:cNvPr>
          <p:cNvSpPr/>
          <p:nvPr/>
        </p:nvSpPr>
        <p:spPr>
          <a:xfrm>
            <a:off x="7780825" y="5649994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185884"/>
            <a:ext cx="7437746" cy="811817"/>
          </a:xfrm>
        </p:spPr>
        <p:txBody>
          <a:bodyPr>
            <a:normAutofit/>
          </a:bodyPr>
          <a:lstStyle/>
          <a:p>
            <a:r>
              <a:rPr lang="sr-Latn-CS" dirty="0"/>
              <a:t>Od čvorova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 </a:t>
            </a:r>
            <a:r>
              <a:rPr lang="en-US" b="1" dirty="0"/>
              <a:t>K</a:t>
            </a:r>
            <a:r>
              <a:rPr lang="en-US" dirty="0"/>
              <a:t>, </a:t>
            </a:r>
            <a:r>
              <a:rPr lang="en-US" b="1" dirty="0"/>
              <a:t>A</a:t>
            </a:r>
            <a:r>
              <a:rPr lang="sr-Latn-CS" dirty="0"/>
              <a:t> 	Do čvora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sr-Latn-CS" b="1" dirty="0"/>
              <a:t>U	</a:t>
            </a:r>
            <a:r>
              <a:rPr lang="sr-Latn-CS" dirty="0"/>
              <a:t>Broj iteracija</a:t>
            </a:r>
            <a:r>
              <a:rPr lang="en-US" dirty="0"/>
              <a:t>:</a:t>
            </a:r>
            <a:r>
              <a:rPr lang="sr-Latn-C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3#3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BF462506-0673-4CBF-8BFE-60F0CB67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1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1819"/>
              </p:ext>
            </p:extLst>
          </p:nvPr>
        </p:nvGraphicFramePr>
        <p:xfrm>
          <a:off x="8642010" y="1373148"/>
          <a:ext cx="3511520" cy="391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1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52596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B,D,F,U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C,E,F,U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K,B,D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D,F,U</a:t>
                      </a:r>
                    </a:p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,E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A,D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K,B,D,F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 K,C,E,F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cxnSpLocks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</p:cNvCxnSpPr>
          <p:nvPr/>
        </p:nvCxnSpPr>
        <p:spPr>
          <a:xfrm>
            <a:off x="2980238" y="3533496"/>
            <a:ext cx="1550397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</p:cNvCxnSpPr>
          <p:nvPr/>
        </p:nvCxnSpPr>
        <p:spPr>
          <a:xfrm>
            <a:off x="4901189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5414355-2A62-4C3B-A8C1-98E3D763907C}"/>
              </a:ext>
            </a:extLst>
          </p:cNvPr>
          <p:cNvSpPr/>
          <p:nvPr/>
        </p:nvSpPr>
        <p:spPr>
          <a:xfrm>
            <a:off x="4461862" y="446809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A48C1C-114A-4E44-9E3F-0A34D4575C67}"/>
              </a:ext>
            </a:extLst>
          </p:cNvPr>
          <p:cNvSpPr/>
          <p:nvPr/>
        </p:nvSpPr>
        <p:spPr>
          <a:xfrm>
            <a:off x="2606751" y="3140461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17B9C86-C2AB-4F8A-AE1C-9CBBF80D8791}"/>
              </a:ext>
            </a:extLst>
          </p:cNvPr>
          <p:cNvSpPr/>
          <p:nvPr/>
        </p:nvSpPr>
        <p:spPr>
          <a:xfrm>
            <a:off x="4049990" y="566227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60A84D7-E693-4C0E-B73B-5DCAB6478CA0}"/>
              </a:ext>
            </a:extLst>
          </p:cNvPr>
          <p:cNvSpPr/>
          <p:nvPr/>
        </p:nvSpPr>
        <p:spPr>
          <a:xfrm>
            <a:off x="6776090" y="314883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95F597"/>
              </a:gs>
              <a:gs pos="36000">
                <a:srgbClr val="C00000"/>
              </a:gs>
              <a:gs pos="19000">
                <a:srgbClr val="C00000"/>
              </a:gs>
              <a:gs pos="0">
                <a:srgbClr val="BFE6F9"/>
              </a:gs>
              <a:gs pos="0">
                <a:srgbClr val="C00000"/>
              </a:gs>
              <a:gs pos="100000">
                <a:srgbClr val="00B050"/>
              </a:gs>
              <a:gs pos="100000">
                <a:srgbClr val="00B050"/>
              </a:gs>
              <a:gs pos="99000">
                <a:srgbClr val="95F597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EB84E9-D4F8-428A-920E-B3D0D8AF7050}"/>
              </a:ext>
            </a:extLst>
          </p:cNvPr>
          <p:cNvSpPr/>
          <p:nvPr/>
        </p:nvSpPr>
        <p:spPr>
          <a:xfrm>
            <a:off x="7346030" y="449089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C8AD28-F27E-441F-8218-C7D9EE950A28}"/>
              </a:ext>
            </a:extLst>
          </p:cNvPr>
          <p:cNvSpPr/>
          <p:nvPr/>
        </p:nvSpPr>
        <p:spPr>
          <a:xfrm>
            <a:off x="7780825" y="5649994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85883"/>
            <a:ext cx="7349897" cy="1720393"/>
          </a:xfrm>
        </p:spPr>
        <p:txBody>
          <a:bodyPr>
            <a:normAutofit/>
          </a:bodyPr>
          <a:lstStyle/>
          <a:p>
            <a:r>
              <a:rPr lang="sr-Latn-CS" dirty="0"/>
              <a:t>Nakon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sr-Latn-C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CS" dirty="0">
                <a:cs typeface="Times New Roman" panose="02020603050405020304" pitchFamily="18" charset="0"/>
              </a:rPr>
              <a:t>iteracije </a:t>
            </a:r>
            <a:r>
              <a:rPr lang="sr-Latn-CS" b="1" dirty="0">
                <a:cs typeface="Times New Roman" panose="02020603050405020304" pitchFamily="18" charset="0"/>
              </a:rPr>
              <a:t>sortiraju</a:t>
            </a:r>
            <a:r>
              <a:rPr lang="sr-Latn-CS" dirty="0">
                <a:cs typeface="Times New Roman" panose="02020603050405020304" pitchFamily="18" charset="0"/>
              </a:rPr>
              <a:t> se direktne i povrate putanje za svaki čvor, </a:t>
            </a:r>
            <a:r>
              <a:rPr lang="sr-Latn-CS" b="1" dirty="0">
                <a:cs typeface="Times New Roman" panose="02020603050405020304" pitchFamily="18" charset="0"/>
              </a:rPr>
              <a:t>sabiraju </a:t>
            </a:r>
            <a:r>
              <a:rPr lang="sr-Latn-CS" dirty="0">
                <a:cs typeface="Times New Roman" panose="02020603050405020304" pitchFamily="18" charset="0"/>
              </a:rPr>
              <a:t>se i nalaze </a:t>
            </a:r>
            <a:r>
              <a:rPr lang="sr-Latn-CS" b="1" dirty="0">
                <a:cs typeface="Times New Roman" panose="02020603050405020304" pitchFamily="18" charset="0"/>
              </a:rPr>
              <a:t>jedinstvene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BF462506-0673-4CBF-8BFE-60F0CB67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76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C7DEA30-B016-4F65-9E77-11FB574A92B5}"/>
              </a:ext>
            </a:extLst>
          </p:cNvPr>
          <p:cNvGraphicFramePr>
            <a:graphicFrameLocks noGrp="1"/>
          </p:cNvGraphicFramePr>
          <p:nvPr/>
        </p:nvGraphicFramePr>
        <p:xfrm>
          <a:off x="8642010" y="1373148"/>
          <a:ext cx="3511520" cy="3916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188">
                  <a:extLst>
                    <a:ext uri="{9D8B030D-6E8A-4147-A177-3AD203B41FA5}">
                      <a16:colId xmlns:a16="http://schemas.microsoft.com/office/drawing/2014/main" val="3015413871"/>
                    </a:ext>
                  </a:extLst>
                </a:gridCol>
                <a:gridCol w="1452596">
                  <a:extLst>
                    <a:ext uri="{9D8B030D-6E8A-4147-A177-3AD203B41FA5}">
                      <a16:colId xmlns:a16="http://schemas.microsoft.com/office/drawing/2014/main" val="1618757169"/>
                    </a:ext>
                  </a:extLst>
                </a:gridCol>
                <a:gridCol w="1615736">
                  <a:extLst>
                    <a:ext uri="{9D8B030D-6E8A-4147-A177-3AD203B41FA5}">
                      <a16:colId xmlns:a16="http://schemas.microsoft.com/office/drawing/2014/main" val="401628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42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4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,B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B,D,F,U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K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,C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C,E,F,U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69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A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,D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K,B,D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 D,F,U</a:t>
                      </a:r>
                    </a:p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7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K,C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,E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E,F,U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A,D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K,B,D,F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 K,C,E,F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F,</a:t>
                      </a:r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 K,C,E,U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A,D,F,U</a:t>
                      </a:r>
                    </a:p>
                  </a:txBody>
                  <a:tcPr>
                    <a:solidFill>
                      <a:srgbClr val="95F5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C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U</a:t>
                      </a:r>
                    </a:p>
                  </a:txBody>
                  <a:tcPr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8245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E2C443-E96E-4A89-8D0F-D08EC7789361}"/>
              </a:ext>
            </a:extLst>
          </p:cNvPr>
          <p:cNvCxnSpPr>
            <a:cxnSpLocks/>
          </p:cNvCxnSpPr>
          <p:nvPr/>
        </p:nvCxnSpPr>
        <p:spPr>
          <a:xfrm>
            <a:off x="7120626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A20AE4-5101-46C8-92A4-B23C22F9E502}"/>
              </a:ext>
            </a:extLst>
          </p:cNvPr>
          <p:cNvCxnSpPr>
            <a:cxnSpLocks/>
          </p:cNvCxnSpPr>
          <p:nvPr/>
        </p:nvCxnSpPr>
        <p:spPr>
          <a:xfrm>
            <a:off x="3043815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1919C8-E555-4E4F-A1ED-EA3F4E4C5A22}"/>
              </a:ext>
            </a:extLst>
          </p:cNvPr>
          <p:cNvCxnSpPr>
            <a:cxnSpLocks/>
          </p:cNvCxnSpPr>
          <p:nvPr/>
        </p:nvCxnSpPr>
        <p:spPr>
          <a:xfrm>
            <a:off x="2980238" y="3533496"/>
            <a:ext cx="1550397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E01A7E-F42F-4818-8333-98F423DBAE09}"/>
              </a:ext>
            </a:extLst>
          </p:cNvPr>
          <p:cNvCxnSpPr>
            <a:cxnSpLocks/>
          </p:cNvCxnSpPr>
          <p:nvPr/>
        </p:nvCxnSpPr>
        <p:spPr>
          <a:xfrm>
            <a:off x="4901189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F9D47A-D061-40E7-8BD2-2D6BAC24AFBF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2197359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4DF36-F069-4065-88BC-126DE3673C3D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414424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4AAEE7-235B-4D44-B00E-D2A507FA3315}"/>
              </a:ext>
            </a:extLst>
          </p:cNvPr>
          <p:cNvCxnSpPr>
            <a:cxnSpLocks/>
          </p:cNvCxnSpPr>
          <p:nvPr/>
        </p:nvCxnSpPr>
        <p:spPr>
          <a:xfrm flipH="1" flipV="1">
            <a:off x="7622663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FE0CB4-0A7E-4AC5-B8D8-F810BB68E52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787792" y="4716317"/>
            <a:ext cx="2349775" cy="160886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B6B37C-C333-4952-817B-CAF7C4083529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8221923" y="5893594"/>
            <a:ext cx="1852067" cy="59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E63FA6-65FD-491F-B4B4-6F196D49881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278546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5414355-2A62-4C3B-A8C1-98E3D763907C}"/>
              </a:ext>
            </a:extLst>
          </p:cNvPr>
          <p:cNvSpPr/>
          <p:nvPr/>
        </p:nvSpPr>
        <p:spPr>
          <a:xfrm>
            <a:off x="4461862" y="446809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A48C1C-114A-4E44-9E3F-0A34D4575C67}"/>
              </a:ext>
            </a:extLst>
          </p:cNvPr>
          <p:cNvSpPr/>
          <p:nvPr/>
        </p:nvSpPr>
        <p:spPr>
          <a:xfrm>
            <a:off x="2606751" y="3140461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17B9C86-C2AB-4F8A-AE1C-9CBBF80D8791}"/>
              </a:ext>
            </a:extLst>
          </p:cNvPr>
          <p:cNvSpPr/>
          <p:nvPr/>
        </p:nvSpPr>
        <p:spPr>
          <a:xfrm>
            <a:off x="4049990" y="5662277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60A84D7-E693-4C0E-B73B-5DCAB6478CA0}"/>
              </a:ext>
            </a:extLst>
          </p:cNvPr>
          <p:cNvSpPr/>
          <p:nvPr/>
        </p:nvSpPr>
        <p:spPr>
          <a:xfrm>
            <a:off x="6776090" y="314883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1E57E-2A32-4AC9-AC87-16880905D61C}"/>
              </a:ext>
            </a:extLst>
          </p:cNvPr>
          <p:cNvSpPr txBox="1"/>
          <p:nvPr/>
        </p:nvSpPr>
        <p:spPr>
          <a:xfrm>
            <a:off x="4502444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B</a:t>
            </a:r>
            <a:endParaRPr lang="en-US" sz="2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6D3F1-F0DD-456C-A7CA-D0A29D721759}"/>
              </a:ext>
            </a:extLst>
          </p:cNvPr>
          <p:cNvSpPr txBox="1"/>
          <p:nvPr/>
        </p:nvSpPr>
        <p:spPr>
          <a:xfrm>
            <a:off x="6820123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C</a:t>
            </a:r>
            <a:endParaRPr lang="en-US" sz="2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8FAF3A-E391-4B26-A1F6-BCAFDF40EFFA}"/>
              </a:ext>
            </a:extLst>
          </p:cNvPr>
          <p:cNvSpPr/>
          <p:nvPr/>
        </p:nvSpPr>
        <p:spPr>
          <a:xfrm>
            <a:off x="10073990" y="6258222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95F597"/>
              </a:gs>
              <a:gs pos="36000">
                <a:srgbClr val="C00000"/>
              </a:gs>
              <a:gs pos="19000">
                <a:srgbClr val="C00000"/>
              </a:gs>
              <a:gs pos="0">
                <a:srgbClr val="BFE6F9"/>
              </a:gs>
              <a:gs pos="0">
                <a:srgbClr val="C00000"/>
              </a:gs>
              <a:gs pos="100000">
                <a:srgbClr val="00B050"/>
              </a:gs>
              <a:gs pos="100000">
                <a:srgbClr val="00B050"/>
              </a:gs>
              <a:gs pos="99000">
                <a:srgbClr val="95F597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82B115-4CAD-4393-B4AA-F989A83BD7EE}"/>
              </a:ext>
            </a:extLst>
          </p:cNvPr>
          <p:cNvSpPr/>
          <p:nvPr/>
        </p:nvSpPr>
        <p:spPr>
          <a:xfrm>
            <a:off x="1980293" y="5634038"/>
            <a:ext cx="434131" cy="457200"/>
          </a:xfrm>
          <a:prstGeom prst="ellipse">
            <a:avLst/>
          </a:prstGeom>
          <a:gradFill>
            <a:gsLst>
              <a:gs pos="100000">
                <a:srgbClr val="00B050"/>
              </a:gs>
              <a:gs pos="100000">
                <a:srgbClr val="00B050"/>
              </a:gs>
              <a:gs pos="67000">
                <a:srgbClr val="00B050"/>
              </a:gs>
              <a:gs pos="36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rgbClr val="00B050"/>
              </a:gs>
              <a:gs pos="100000">
                <a:srgbClr val="00B050"/>
              </a:gs>
              <a:gs pos="100000">
                <a:srgbClr val="00B050"/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5EB84E9-D4F8-428A-920E-B3D0D8AF7050}"/>
              </a:ext>
            </a:extLst>
          </p:cNvPr>
          <p:cNvSpPr/>
          <p:nvPr/>
        </p:nvSpPr>
        <p:spPr>
          <a:xfrm>
            <a:off x="7346030" y="4490896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C8AD28-F27E-441F-8218-C7D9EE950A28}"/>
              </a:ext>
            </a:extLst>
          </p:cNvPr>
          <p:cNvSpPr/>
          <p:nvPr/>
        </p:nvSpPr>
        <p:spPr>
          <a:xfrm>
            <a:off x="7780825" y="5649994"/>
            <a:ext cx="434131" cy="457200"/>
          </a:xfrm>
          <a:prstGeom prst="ellipse">
            <a:avLst/>
          </a:prstGeom>
          <a:gradFill>
            <a:gsLst>
              <a:gs pos="100000">
                <a:srgbClr val="95F597"/>
              </a:gs>
              <a:gs pos="100000">
                <a:srgbClr val="95F597"/>
              </a:gs>
              <a:gs pos="59000">
                <a:srgbClr val="95F597"/>
              </a:gs>
              <a:gs pos="37000">
                <a:srgbClr val="FF8989"/>
              </a:gs>
              <a:gs pos="19000">
                <a:srgbClr val="FF8989"/>
              </a:gs>
              <a:gs pos="0">
                <a:srgbClr val="BFE6F9"/>
              </a:gs>
              <a:gs pos="0">
                <a:srgbClr val="FF8989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95F597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A026A2-AE12-4453-8B24-DABFE3D3F3C9}"/>
              </a:ext>
            </a:extLst>
          </p:cNvPr>
          <p:cNvSpPr txBox="1"/>
          <p:nvPr/>
        </p:nvSpPr>
        <p:spPr>
          <a:xfrm>
            <a:off x="2637435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K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45FA6-0E4B-4818-A0CD-BCD4445C0990}"/>
              </a:ext>
            </a:extLst>
          </p:cNvPr>
          <p:cNvSpPr txBox="1"/>
          <p:nvPr/>
        </p:nvSpPr>
        <p:spPr>
          <a:xfrm>
            <a:off x="4080415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D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7F21F-5AB9-454A-8997-49B60389C2DF}"/>
              </a:ext>
            </a:extLst>
          </p:cNvPr>
          <p:cNvSpPr txBox="1"/>
          <p:nvPr/>
        </p:nvSpPr>
        <p:spPr>
          <a:xfrm>
            <a:off x="2008044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A</a:t>
            </a:r>
            <a:endParaRPr 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0449-15AA-49BD-B15B-EB2040A221BD}"/>
              </a:ext>
            </a:extLst>
          </p:cNvPr>
          <p:cNvSpPr txBox="1"/>
          <p:nvPr/>
        </p:nvSpPr>
        <p:spPr>
          <a:xfrm>
            <a:off x="7815382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F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B1129D-BF9E-47E8-B48C-06437829095B}"/>
              </a:ext>
            </a:extLst>
          </p:cNvPr>
          <p:cNvSpPr txBox="1"/>
          <p:nvPr/>
        </p:nvSpPr>
        <p:spPr>
          <a:xfrm>
            <a:off x="7377115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/>
              <a:t>E</a:t>
            </a:r>
            <a:endParaRPr lang="en-US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973E9-C2E2-4D0E-A62B-71275341DEF7}"/>
              </a:ext>
            </a:extLst>
          </p:cNvPr>
          <p:cNvSpPr txBox="1"/>
          <p:nvPr/>
        </p:nvSpPr>
        <p:spPr>
          <a:xfrm>
            <a:off x="10093982" y="6258222"/>
            <a:ext cx="394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400" b="1" dirty="0"/>
              <a:t>U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8E9B-4E2D-44FA-B8E8-A4572060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105" y="1420769"/>
            <a:ext cx="3279984" cy="8043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r-Latn-CS" dirty="0"/>
              <a:t>U ovom slučaju to su</a:t>
            </a:r>
            <a:r>
              <a:rPr lang="en-US" dirty="0"/>
              <a:t>:</a:t>
            </a:r>
            <a:br>
              <a:rPr lang="en-US" dirty="0"/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1E2906-7DEF-41CE-B68A-8C95106FD3E9}"/>
              </a:ext>
            </a:extLst>
          </p:cNvPr>
          <p:cNvCxnSpPr>
            <a:cxnSpLocks/>
          </p:cNvCxnSpPr>
          <p:nvPr/>
        </p:nvCxnSpPr>
        <p:spPr>
          <a:xfrm flipH="1">
            <a:off x="4530636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DA4D79-5142-4BBC-B9E1-8B6DCB8AAE25}"/>
              </a:ext>
            </a:extLst>
          </p:cNvPr>
          <p:cNvSpPr txBox="1"/>
          <p:nvPr/>
        </p:nvSpPr>
        <p:spPr>
          <a:xfrm>
            <a:off x="5939186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7861E8-E32B-43FE-83AF-BD9CA044A647}"/>
              </a:ext>
            </a:extLst>
          </p:cNvPr>
          <p:cNvSpPr txBox="1"/>
          <p:nvPr/>
        </p:nvSpPr>
        <p:spPr>
          <a:xfrm>
            <a:off x="3746425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E8D90A-1E7C-4AC4-BFB3-C03A45F2B1A1}"/>
              </a:ext>
            </a:extLst>
          </p:cNvPr>
          <p:cNvSpPr txBox="1"/>
          <p:nvPr/>
        </p:nvSpPr>
        <p:spPr>
          <a:xfrm>
            <a:off x="7302728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05204-224B-480D-BEAC-E72D4F0E66AC}"/>
              </a:ext>
            </a:extLst>
          </p:cNvPr>
          <p:cNvSpPr txBox="1"/>
          <p:nvPr/>
        </p:nvSpPr>
        <p:spPr>
          <a:xfrm>
            <a:off x="8834209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43575-E1DF-476C-AB5A-2BA9BB54F462}"/>
              </a:ext>
            </a:extLst>
          </p:cNvPr>
          <p:cNvSpPr txBox="1"/>
          <p:nvPr/>
        </p:nvSpPr>
        <p:spPr>
          <a:xfrm>
            <a:off x="6008666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01DBCE-5A85-4511-BE7F-A46AFAA6651A}"/>
              </a:ext>
            </a:extLst>
          </p:cNvPr>
          <p:cNvSpPr txBox="1"/>
          <p:nvPr/>
        </p:nvSpPr>
        <p:spPr>
          <a:xfrm>
            <a:off x="4025504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99266B-2B00-4219-9CD2-E3423F09C0B8}"/>
              </a:ext>
            </a:extLst>
          </p:cNvPr>
          <p:cNvSpPr txBox="1"/>
          <p:nvPr/>
        </p:nvSpPr>
        <p:spPr>
          <a:xfrm>
            <a:off x="3020939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D1082-D6F8-4F69-9951-75EB1DB681EC}"/>
              </a:ext>
            </a:extLst>
          </p:cNvPr>
          <p:cNvSpPr txBox="1"/>
          <p:nvPr/>
        </p:nvSpPr>
        <p:spPr>
          <a:xfrm>
            <a:off x="2007965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27502-6F9F-45B2-8556-01B6F9D0B9D2}"/>
              </a:ext>
            </a:extLst>
          </p:cNvPr>
          <p:cNvSpPr txBox="1"/>
          <p:nvPr/>
        </p:nvSpPr>
        <p:spPr>
          <a:xfrm>
            <a:off x="8847382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E3FE5F-04A3-43E4-BAD9-BC8A873A059D}"/>
              </a:ext>
            </a:extLst>
          </p:cNvPr>
          <p:cNvCxnSpPr>
            <a:cxnSpLocks/>
          </p:cNvCxnSpPr>
          <p:nvPr/>
        </p:nvCxnSpPr>
        <p:spPr>
          <a:xfrm>
            <a:off x="4304979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F54175-B46C-40CA-B141-2500895A34CB}"/>
              </a:ext>
            </a:extLst>
          </p:cNvPr>
          <p:cNvCxnSpPr>
            <a:cxnSpLocks/>
          </p:cNvCxnSpPr>
          <p:nvPr/>
        </p:nvCxnSpPr>
        <p:spPr>
          <a:xfrm>
            <a:off x="2837021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37CE51B-84FE-4258-80CB-0A271E64F167}"/>
              </a:ext>
            </a:extLst>
          </p:cNvPr>
          <p:cNvCxnSpPr>
            <a:cxnSpLocks/>
          </p:cNvCxnSpPr>
          <p:nvPr/>
        </p:nvCxnSpPr>
        <p:spPr>
          <a:xfrm flipH="1">
            <a:off x="2478187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82529C-CFCD-447A-B9BA-C620DCD35A23}"/>
              </a:ext>
            </a:extLst>
          </p:cNvPr>
          <p:cNvCxnSpPr>
            <a:cxnSpLocks/>
          </p:cNvCxnSpPr>
          <p:nvPr/>
        </p:nvCxnSpPr>
        <p:spPr>
          <a:xfrm>
            <a:off x="5645255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F216C6-2315-432D-9874-1E4977645EEC}"/>
              </a:ext>
            </a:extLst>
          </p:cNvPr>
          <p:cNvCxnSpPr>
            <a:cxnSpLocks/>
          </p:cNvCxnSpPr>
          <p:nvPr/>
        </p:nvCxnSpPr>
        <p:spPr>
          <a:xfrm flipH="1">
            <a:off x="5645255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2BCA62-0140-490F-9B17-E5193DB1D2F0}"/>
              </a:ext>
            </a:extLst>
          </p:cNvPr>
          <p:cNvCxnSpPr>
            <a:cxnSpLocks/>
          </p:cNvCxnSpPr>
          <p:nvPr/>
        </p:nvCxnSpPr>
        <p:spPr>
          <a:xfrm>
            <a:off x="6987324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E8977-4241-4CA2-80EA-31705234E1DF}"/>
              </a:ext>
            </a:extLst>
          </p:cNvPr>
          <p:cNvCxnSpPr>
            <a:cxnSpLocks/>
          </p:cNvCxnSpPr>
          <p:nvPr/>
        </p:nvCxnSpPr>
        <p:spPr>
          <a:xfrm>
            <a:off x="8386347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AE8950-512D-4359-9E5E-EC659CE545A2}"/>
              </a:ext>
            </a:extLst>
          </p:cNvPr>
          <p:cNvCxnSpPr>
            <a:cxnSpLocks/>
          </p:cNvCxnSpPr>
          <p:nvPr/>
        </p:nvCxnSpPr>
        <p:spPr>
          <a:xfrm>
            <a:off x="7530544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B2D53C-E23E-4D2F-97E0-5BA057073820}"/>
              </a:ext>
            </a:extLst>
          </p:cNvPr>
          <p:cNvCxnSpPr>
            <a:cxnSpLocks/>
          </p:cNvCxnSpPr>
          <p:nvPr/>
        </p:nvCxnSpPr>
        <p:spPr>
          <a:xfrm>
            <a:off x="8791969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24825C9-58A8-4DED-A404-083BEB1C47A4}"/>
              </a:ext>
            </a:extLst>
          </p:cNvPr>
          <p:cNvCxnSpPr>
            <a:cxnSpLocks/>
          </p:cNvCxnSpPr>
          <p:nvPr/>
        </p:nvCxnSpPr>
        <p:spPr>
          <a:xfrm flipH="1">
            <a:off x="4421181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CE2E958-73B3-4907-B69F-EAFE49C0CE0D}"/>
              </a:ext>
            </a:extLst>
          </p:cNvPr>
          <p:cNvSpPr txBox="1"/>
          <p:nvPr/>
        </p:nvSpPr>
        <p:spPr>
          <a:xfrm>
            <a:off x="7781746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143711-73BC-4505-879E-326924EF0A53}"/>
              </a:ext>
            </a:extLst>
          </p:cNvPr>
          <p:cNvSpPr txBox="1"/>
          <p:nvPr/>
        </p:nvSpPr>
        <p:spPr>
          <a:xfrm>
            <a:off x="4764295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43AF42-E544-4263-A828-80007D29B02B}"/>
              </a:ext>
            </a:extLst>
          </p:cNvPr>
          <p:cNvCxnSpPr>
            <a:cxnSpLocks/>
          </p:cNvCxnSpPr>
          <p:nvPr/>
        </p:nvCxnSpPr>
        <p:spPr>
          <a:xfrm>
            <a:off x="3179149" y="3838946"/>
            <a:ext cx="901266" cy="619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>
            <a:extLst>
              <a:ext uri="{FF2B5EF4-FFF2-40B4-BE49-F238E27FC236}">
                <a16:creationId xmlns:a16="http://schemas.microsoft.com/office/drawing/2014/main" id="{BF462506-0673-4CBF-8BFE-60F0CB67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96C38-1F57-4A82-A5F7-B59512A0CEAD}"/>
              </a:ext>
            </a:extLst>
          </p:cNvPr>
          <p:cNvSpPr txBox="1"/>
          <p:nvPr/>
        </p:nvSpPr>
        <p:spPr>
          <a:xfrm>
            <a:off x="4643739" y="1409744"/>
            <a:ext cx="3692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r-Latn-CS" sz="2400" b="1" dirty="0"/>
              <a:t>A-D-F-U</a:t>
            </a:r>
            <a:r>
              <a:rPr lang="sr-Latn-CS" sz="2400" dirty="0"/>
              <a:t> </a:t>
            </a:r>
            <a:r>
              <a:rPr lang="en-US" sz="2400" dirty="0"/>
              <a:t>		du</a:t>
            </a:r>
            <a:r>
              <a:rPr lang="sr-Latn-CS" sz="2400" dirty="0" err="1"/>
              <a:t>žine</a:t>
            </a:r>
            <a:r>
              <a:rPr lang="sr-Latn-CS" sz="2400" dirty="0"/>
              <a:t> </a:t>
            </a:r>
            <a:r>
              <a:rPr lang="sr-Latn-C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sr-Latn-CS" sz="2400" b="1" dirty="0"/>
              <a:t>K-B-D-F-U</a:t>
            </a:r>
            <a:r>
              <a:rPr lang="sr-Latn-CS" sz="2400" dirty="0"/>
              <a:t> </a:t>
            </a:r>
            <a:r>
              <a:rPr lang="en-US" sz="2400" dirty="0"/>
              <a:t>	du</a:t>
            </a:r>
            <a:r>
              <a:rPr lang="sr-Latn-CS" sz="2400" dirty="0" err="1"/>
              <a:t>žine</a:t>
            </a:r>
            <a:r>
              <a:rPr lang="sr-Latn-CS" sz="2400" dirty="0"/>
              <a:t> </a:t>
            </a:r>
            <a:r>
              <a:rPr lang="sr-Latn-C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K-C-E-F-U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/>
              <a:t>du</a:t>
            </a:r>
            <a:r>
              <a:rPr lang="sr-Latn-CS" sz="2400" dirty="0" err="1"/>
              <a:t>žine</a:t>
            </a:r>
            <a:r>
              <a:rPr lang="sr-Latn-CS" sz="2400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cs typeface="Times New Roman" panose="02020603050405020304" pitchFamily="18" charset="0"/>
              </a:rPr>
              <a:t>K-C-E-U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2400" dirty="0"/>
              <a:t>du</a:t>
            </a:r>
            <a:r>
              <a:rPr lang="sr-Latn-CS" sz="2400" dirty="0" err="1"/>
              <a:t>žine</a:t>
            </a:r>
            <a:r>
              <a:rPr lang="sr-Latn-CS" sz="2400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E8B0D6-C20C-49FD-8377-F08C48E94983}"/>
                  </a:ext>
                </a:extLst>
              </p14:cNvPr>
              <p14:cNvContentPartPr/>
              <p14:nvPr/>
            </p14:nvContentPartPr>
            <p14:xfrm>
              <a:off x="2457030" y="5828895"/>
              <a:ext cx="7581600" cy="611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E8B0D6-C20C-49FD-8377-F08C48E94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8950" y="5800455"/>
                <a:ext cx="763848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E9E5BD-3BDD-47D9-BFA7-6C7A18B85E53}"/>
                  </a:ext>
                </a:extLst>
              </p14:cNvPr>
              <p14:cNvContentPartPr/>
              <p14:nvPr/>
            </p14:nvContentPartPr>
            <p14:xfrm>
              <a:off x="3010154" y="3580380"/>
              <a:ext cx="7053840" cy="292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E9E5BD-3BDD-47D9-BFA7-6C7A18B85E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1714" y="3551940"/>
                <a:ext cx="7110720" cy="29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F4D48B-0CF5-4A3C-988D-3F6DC9662723}"/>
                  </a:ext>
                </a:extLst>
              </p14:cNvPr>
              <p14:cNvContentPartPr/>
              <p14:nvPr/>
            </p14:nvContentPartPr>
            <p14:xfrm>
              <a:off x="3038070" y="3315015"/>
              <a:ext cx="6990480" cy="3173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F4D48B-0CF5-4A3C-988D-3F6DC96627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09630" y="3286575"/>
                <a:ext cx="7047000" cy="32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8B06FD-F724-40D8-BA74-67A459E788A4}"/>
                  </a:ext>
                </a:extLst>
              </p14:cNvPr>
              <p14:cNvContentPartPr/>
              <p14:nvPr/>
            </p14:nvContentPartPr>
            <p14:xfrm>
              <a:off x="3009270" y="3352095"/>
              <a:ext cx="7089480" cy="292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8B06FD-F724-40D8-BA74-67A459E78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0830" y="3323655"/>
                <a:ext cx="7146000" cy="29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4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D0D5-17B6-4261-A0FA-7BA62225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466975"/>
            <a:ext cx="10018713" cy="1838325"/>
          </a:xfrm>
        </p:spPr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koliko</a:t>
            </a:r>
            <a:r>
              <a:rPr lang="en-US" dirty="0"/>
              <a:t> je </a:t>
            </a:r>
            <a:r>
              <a:rPr lang="sr-Latn-C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 </a:t>
            </a:r>
            <a:r>
              <a:rPr lang="en-US" dirty="0" err="1"/>
              <a:t>mog</a:t>
            </a:r>
            <a:r>
              <a:rPr lang="sr-Latn-CS" dirty="0" err="1"/>
              <a:t>uće</a:t>
            </a:r>
            <a:r>
              <a:rPr lang="sr-Latn-CS" dirty="0"/>
              <a:t> je pretražiti </a:t>
            </a:r>
            <a:r>
              <a:rPr lang="sr-Latn-CS" dirty="0" err="1"/>
              <a:t>podgraf</a:t>
            </a:r>
            <a:r>
              <a:rPr lang="sr-Latn-CS" dirty="0"/>
              <a:t> prečnika </a:t>
            </a:r>
            <a:r>
              <a:rPr lang="sr-Latn-C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2N-1</a:t>
            </a:r>
            <a:endParaRPr lang="sr-Latn-C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CS" dirty="0">
                <a:cs typeface="Times New Roman" panose="02020603050405020304" pitchFamily="18" charset="0"/>
              </a:rPr>
              <a:t>Nalaze se sve putanje između početnih i krajnjih čvorova.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 err="1">
                <a:cs typeface="Times New Roman" panose="02020603050405020304" pitchFamily="18" charset="0"/>
              </a:rPr>
              <a:t>Lako</a:t>
            </a:r>
            <a:r>
              <a:rPr lang="en-US" dirty="0">
                <a:cs typeface="Times New Roman" panose="02020603050405020304" pitchFamily="18" charset="0"/>
              </a:rPr>
              <a:t> se </a:t>
            </a:r>
            <a:r>
              <a:rPr lang="en-US" dirty="0" err="1">
                <a:cs typeface="Times New Roman" panose="02020603050405020304" pitchFamily="18" charset="0"/>
              </a:rPr>
              <a:t>implementira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pomo</a:t>
            </a:r>
            <a:r>
              <a:rPr lang="sr-Latn-CS" dirty="0">
                <a:cs typeface="Times New Roman" panose="02020603050405020304" pitchFamily="18" charset="0"/>
              </a:rPr>
              <a:t>ću paradigme Mapiranje-Redukcija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C47F2A-7463-45DB-92DE-17A1642A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nalaženje najkraćih putanja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70D2D-E1B9-4A87-8B6E-D245F2AC4FD6}"/>
              </a:ext>
            </a:extLst>
          </p:cNvPr>
          <p:cNvSpPr txBox="1">
            <a:spLocks/>
          </p:cNvSpPr>
          <p:nvPr/>
        </p:nvSpPr>
        <p:spPr>
          <a:xfrm>
            <a:off x="1484310" y="1868444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sr-Latn-CS" b="1" dirty="0" err="1"/>
              <a:t>Prednosti</a:t>
            </a:r>
            <a:r>
              <a:rPr lang="en-US" dirty="0"/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30C84-5222-4FF7-876A-91179B5BC92F}"/>
              </a:ext>
            </a:extLst>
          </p:cNvPr>
          <p:cNvSpPr txBox="1">
            <a:spLocks/>
          </p:cNvSpPr>
          <p:nvPr/>
        </p:nvSpPr>
        <p:spPr>
          <a:xfrm>
            <a:off x="1484310" y="4099441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sr-Latn-CS" b="1" dirty="0"/>
              <a:t>Mane</a:t>
            </a:r>
            <a:r>
              <a:rPr lang="en-US" dirty="0"/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448978-B114-45FA-82AF-37E104739B62}"/>
              </a:ext>
            </a:extLst>
          </p:cNvPr>
          <p:cNvSpPr txBox="1">
            <a:spLocks/>
          </p:cNvSpPr>
          <p:nvPr/>
        </p:nvSpPr>
        <p:spPr>
          <a:xfrm>
            <a:off x="1484310" y="4883237"/>
            <a:ext cx="10018713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r-Latn-CS" dirty="0"/>
              <a:t>Intenzivna komunikacija</a:t>
            </a:r>
          </a:p>
        </p:txBody>
      </p:sp>
    </p:spTree>
    <p:extLst>
      <p:ext uri="{BB962C8B-B14F-4D97-AF65-F5344CB8AC3E}">
        <p14:creationId xmlns:p14="http://schemas.microsoft.com/office/powerpoint/2010/main" val="103011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C47F2A-7463-45DB-92DE-17A1642A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ažuriranje najkraće putanje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70D2D-E1B9-4A87-8B6E-D245F2AC4FD6}"/>
              </a:ext>
            </a:extLst>
          </p:cNvPr>
          <p:cNvSpPr txBox="1">
            <a:spLocks/>
          </p:cNvSpPr>
          <p:nvPr/>
        </p:nvSpPr>
        <p:spPr>
          <a:xfrm>
            <a:off x="1484310" y="1868444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30C84-5222-4FF7-876A-91179B5BC92F}"/>
              </a:ext>
            </a:extLst>
          </p:cNvPr>
          <p:cNvSpPr txBox="1">
            <a:spLocks/>
          </p:cNvSpPr>
          <p:nvPr/>
        </p:nvSpPr>
        <p:spPr>
          <a:xfrm>
            <a:off x="1484310" y="4099441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7D48DD-18F5-4FEA-BA47-F069ABEE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814311"/>
              </p:ext>
            </p:extLst>
          </p:nvPr>
        </p:nvGraphicFramePr>
        <p:xfrm>
          <a:off x="2245609" y="2889767"/>
          <a:ext cx="7963712" cy="2590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70275">
                  <a:extLst>
                    <a:ext uri="{9D8B030D-6E8A-4147-A177-3AD203B41FA5}">
                      <a16:colId xmlns:a16="http://schemas.microsoft.com/office/drawing/2014/main" val="233561630"/>
                    </a:ext>
                  </a:extLst>
                </a:gridCol>
                <a:gridCol w="5193437">
                  <a:extLst>
                    <a:ext uri="{9D8B030D-6E8A-4147-A177-3AD203B41FA5}">
                      <a16:colId xmlns:a16="http://schemas.microsoft.com/office/drawing/2014/main" val="2808136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Te</a:t>
                      </a:r>
                      <a:r>
                        <a:rPr lang="sr-Latn-CS" sz="2800" dirty="0" err="1"/>
                        <a:t>žina</a:t>
                      </a:r>
                      <a:r>
                        <a:rPr lang="sr-Latn-CS" sz="2800" dirty="0"/>
                        <a:t> putanje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/>
                        <a:t>Putanja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6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3 D 4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2 B 1 D 4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1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1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4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750271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10B20A-5F62-4A1D-B697-1CCDE5CED105}"/>
              </a:ext>
            </a:extLst>
          </p:cNvPr>
          <p:cNvSpPr txBox="1">
            <a:spLocks/>
          </p:cNvSpPr>
          <p:nvPr/>
        </p:nvSpPr>
        <p:spPr>
          <a:xfrm>
            <a:off x="1484310" y="1500679"/>
            <a:ext cx="6261055" cy="123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Novokreirana</a:t>
            </a:r>
            <a:r>
              <a:rPr lang="en-US" sz="2800" dirty="0"/>
              <a:t> </a:t>
            </a:r>
            <a:r>
              <a:rPr lang="en-US" sz="2800" dirty="0" err="1"/>
              <a:t>ivica</a:t>
            </a:r>
            <a:r>
              <a:rPr lang="en-US" sz="2800" dirty="0"/>
              <a:t>: </a:t>
            </a:r>
            <a:r>
              <a:rPr lang="en-US" sz="2800" b="1" dirty="0"/>
              <a:t>D – F = 8</a:t>
            </a:r>
            <a:endParaRPr lang="sr-Latn-C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2F5A8-7023-4035-AD80-DF47092E36AF}"/>
              </a:ext>
            </a:extLst>
          </p:cNvPr>
          <p:cNvSpPr/>
          <p:nvPr/>
        </p:nvSpPr>
        <p:spPr>
          <a:xfrm>
            <a:off x="5743852" y="3429000"/>
            <a:ext cx="905523" cy="4594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8EBDD7-4B98-4BDB-B4B1-82786BB20A92}"/>
              </a:ext>
            </a:extLst>
          </p:cNvPr>
          <p:cNvSpPr/>
          <p:nvPr/>
        </p:nvSpPr>
        <p:spPr>
          <a:xfrm>
            <a:off x="6280733" y="3938399"/>
            <a:ext cx="905523" cy="4594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3E366-3A1E-4079-A208-133F0A0A05AA}"/>
              </a:ext>
            </a:extLst>
          </p:cNvPr>
          <p:cNvSpPr txBox="1"/>
          <p:nvPr/>
        </p:nvSpPr>
        <p:spPr>
          <a:xfrm>
            <a:off x="3835152" y="3476734"/>
            <a:ext cx="130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+ 8 –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98A22-9624-4163-ACC4-CC0E40E95318}"/>
              </a:ext>
            </a:extLst>
          </p:cNvPr>
          <p:cNvSpPr txBox="1"/>
          <p:nvPr/>
        </p:nvSpPr>
        <p:spPr>
          <a:xfrm>
            <a:off x="3835151" y="3940639"/>
            <a:ext cx="130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+ 8 – 4</a:t>
            </a:r>
          </a:p>
        </p:txBody>
      </p:sp>
    </p:spTree>
    <p:extLst>
      <p:ext uri="{BB962C8B-B14F-4D97-AF65-F5344CB8AC3E}">
        <p14:creationId xmlns:p14="http://schemas.microsoft.com/office/powerpoint/2010/main" val="174359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C47F2A-7463-45DB-92DE-17A1642A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ažuriranje najkraće putanje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70D2D-E1B9-4A87-8B6E-D245F2AC4FD6}"/>
              </a:ext>
            </a:extLst>
          </p:cNvPr>
          <p:cNvSpPr txBox="1">
            <a:spLocks/>
          </p:cNvSpPr>
          <p:nvPr/>
        </p:nvSpPr>
        <p:spPr>
          <a:xfrm>
            <a:off x="1484310" y="1868444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30C84-5222-4FF7-876A-91179B5BC92F}"/>
              </a:ext>
            </a:extLst>
          </p:cNvPr>
          <p:cNvSpPr txBox="1">
            <a:spLocks/>
          </p:cNvSpPr>
          <p:nvPr/>
        </p:nvSpPr>
        <p:spPr>
          <a:xfrm>
            <a:off x="1484310" y="4099441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7D48DD-18F5-4FEA-BA47-F069ABEE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834895"/>
              </p:ext>
            </p:extLst>
          </p:nvPr>
        </p:nvGraphicFramePr>
        <p:xfrm>
          <a:off x="2245609" y="2889767"/>
          <a:ext cx="7963712" cy="2590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70275">
                  <a:extLst>
                    <a:ext uri="{9D8B030D-6E8A-4147-A177-3AD203B41FA5}">
                      <a16:colId xmlns:a16="http://schemas.microsoft.com/office/drawing/2014/main" val="233561630"/>
                    </a:ext>
                  </a:extLst>
                </a:gridCol>
                <a:gridCol w="5193437">
                  <a:extLst>
                    <a:ext uri="{9D8B030D-6E8A-4147-A177-3AD203B41FA5}">
                      <a16:colId xmlns:a16="http://schemas.microsoft.com/office/drawing/2014/main" val="2808136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Te</a:t>
                      </a:r>
                      <a:r>
                        <a:rPr lang="sr-Latn-CS" sz="2800" dirty="0" err="1"/>
                        <a:t>žina</a:t>
                      </a:r>
                      <a:r>
                        <a:rPr lang="sr-Latn-CS" sz="2800" dirty="0"/>
                        <a:t> putanje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/>
                        <a:t>Putanja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6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3 D 4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2 B 1 D 4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1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1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4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750271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10B20A-5F62-4A1D-B697-1CCDE5CED105}"/>
              </a:ext>
            </a:extLst>
          </p:cNvPr>
          <p:cNvSpPr txBox="1">
            <a:spLocks/>
          </p:cNvSpPr>
          <p:nvPr/>
        </p:nvSpPr>
        <p:spPr>
          <a:xfrm>
            <a:off x="1484310" y="1500679"/>
            <a:ext cx="6261055" cy="123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Novokreirana</a:t>
            </a:r>
            <a:r>
              <a:rPr lang="en-US" sz="2800" dirty="0"/>
              <a:t> </a:t>
            </a:r>
            <a:r>
              <a:rPr lang="en-US" sz="2800" dirty="0" err="1"/>
              <a:t>ivica</a:t>
            </a:r>
            <a:r>
              <a:rPr lang="en-US" sz="2800" dirty="0"/>
              <a:t>: </a:t>
            </a:r>
            <a:r>
              <a:rPr lang="en-US" sz="2800" b="1" dirty="0"/>
              <a:t>D – F = 8</a:t>
            </a:r>
            <a:endParaRPr lang="sr-Latn-C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22F5A8-7023-4035-AD80-DF47092E36AF}"/>
              </a:ext>
            </a:extLst>
          </p:cNvPr>
          <p:cNvSpPr/>
          <p:nvPr/>
        </p:nvSpPr>
        <p:spPr>
          <a:xfrm>
            <a:off x="5743852" y="3429000"/>
            <a:ext cx="905523" cy="4594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8EBDD7-4B98-4BDB-B4B1-82786BB20A92}"/>
              </a:ext>
            </a:extLst>
          </p:cNvPr>
          <p:cNvSpPr/>
          <p:nvPr/>
        </p:nvSpPr>
        <p:spPr>
          <a:xfrm>
            <a:off x="6280733" y="3938399"/>
            <a:ext cx="905523" cy="45941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4A499C5-D2F0-4974-A094-77944DDF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124075"/>
            <a:ext cx="9553575" cy="473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55ED4-6D9A-4352-8482-CE5680A21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>
            <a:normAutofit/>
          </a:bodyPr>
          <a:lstStyle/>
          <a:p>
            <a:r>
              <a:rPr lang="sr-Latn-CS" dirty="0"/>
              <a:t>Uvod u </a:t>
            </a:r>
            <a:r>
              <a:rPr lang="sr-Latn-CS" dirty="0" err="1"/>
              <a:t>grafove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9BC9-94FC-49AA-9B94-0117C282E82D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734319" y="977183"/>
            <a:ext cx="10018713" cy="1202730"/>
          </a:xfrm>
        </p:spPr>
        <p:txBody>
          <a:bodyPr/>
          <a:lstStyle/>
          <a:p>
            <a:r>
              <a:rPr lang="sr-Latn-CS" dirty="0"/>
              <a:t>Kako kažemo Petru koji je najkraći put od njegove kuće do Univerziteta?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35B9ADA-AF72-4A6D-A629-DFE75743A0C1}"/>
                  </a:ext>
                </a:extLst>
              </p14:cNvPr>
              <p14:cNvContentPartPr/>
              <p14:nvPr/>
            </p14:nvContentPartPr>
            <p14:xfrm>
              <a:off x="3644263" y="3048391"/>
              <a:ext cx="457954" cy="62306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35B9ADA-AF72-4A6D-A629-DFE75743A0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182" y="3029674"/>
                <a:ext cx="495757" cy="660858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B5FAE5-0806-442C-B80E-27F47835412D}"/>
              </a:ext>
            </a:extLst>
          </p:cNvPr>
          <p:cNvCxnSpPr>
            <a:cxnSpLocks/>
          </p:cNvCxnSpPr>
          <p:nvPr/>
        </p:nvCxnSpPr>
        <p:spPr>
          <a:xfrm>
            <a:off x="4102217" y="3582099"/>
            <a:ext cx="1321964" cy="9815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809083-A44C-496B-A44A-7C6074E2A605}"/>
              </a:ext>
            </a:extLst>
          </p:cNvPr>
          <p:cNvCxnSpPr>
            <a:cxnSpLocks/>
          </p:cNvCxnSpPr>
          <p:nvPr/>
        </p:nvCxnSpPr>
        <p:spPr>
          <a:xfrm flipH="1">
            <a:off x="5251508" y="4928447"/>
            <a:ext cx="285226" cy="7089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0C3116-85D2-4EE7-BDE1-ED55DA90706B}"/>
              </a:ext>
            </a:extLst>
          </p:cNvPr>
          <p:cNvCxnSpPr>
            <a:cxnSpLocks/>
          </p:cNvCxnSpPr>
          <p:nvPr/>
        </p:nvCxnSpPr>
        <p:spPr>
          <a:xfrm>
            <a:off x="5536734" y="5893223"/>
            <a:ext cx="316549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C9B8E7-07B4-4CE7-A2EC-B059933371CC}"/>
              </a:ext>
            </a:extLst>
          </p:cNvPr>
          <p:cNvCxnSpPr>
            <a:cxnSpLocks/>
          </p:cNvCxnSpPr>
          <p:nvPr/>
        </p:nvCxnSpPr>
        <p:spPr>
          <a:xfrm>
            <a:off x="9152389" y="5972961"/>
            <a:ext cx="1627464" cy="385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E81B32B-A7CC-46DC-BB85-4CF268BEEBA3}"/>
              </a:ext>
            </a:extLst>
          </p:cNvPr>
          <p:cNvSpPr txBox="1"/>
          <p:nvPr/>
        </p:nvSpPr>
        <p:spPr>
          <a:xfrm>
            <a:off x="4632094" y="226902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dirty="0">
                <a:solidFill>
                  <a:srgbClr val="30ACEC"/>
                </a:solidFill>
                <a:latin typeface="Kristen ITC" panose="03050502040202030202" pitchFamily="66" charset="0"/>
              </a:rPr>
              <a:t>Petar</a:t>
            </a:r>
            <a:endParaRPr lang="en-US" dirty="0">
              <a:solidFill>
                <a:srgbClr val="30ACEC"/>
              </a:solidFill>
              <a:latin typeface="Kristen ITC" panose="03050502040202030202" pitchFamily="66" charset="0"/>
            </a:endParaRPr>
          </a:p>
        </p:txBody>
      </p: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7214FC89-9540-4A3C-BD70-EAF1FF901729}"/>
              </a:ext>
            </a:extLst>
          </p:cNvPr>
          <p:cNvCxnSpPr>
            <a:cxnSpLocks/>
            <a:stCxn id="1029" idx="2"/>
          </p:cNvCxnSpPr>
          <p:nvPr/>
        </p:nvCxnSpPr>
        <p:spPr>
          <a:xfrm flipH="1">
            <a:off x="4208016" y="2638358"/>
            <a:ext cx="831402" cy="518738"/>
          </a:xfrm>
          <a:prstGeom prst="straightConnector1">
            <a:avLst/>
          </a:prstGeom>
          <a:ln w="38100">
            <a:solidFill>
              <a:srgbClr val="30AC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02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3 L -0.00117 -0.003 C 0.00078 -0.00277 0.00286 -0.00254 0.00495 -0.00185 C 0.00586 -0.00162 0.00677 -0.00115 0.00768 -0.00069 C 0.00846 -0.00023 0.00898 0.00047 0.00976 0.00047 C 0.01797 0.00139 0.0263 0.00139 0.0345 0.00186 C 0.03568 0.00209 0.03685 0.00255 0.03802 0.00301 C 0.03932 0.00371 0.04075 0.00463 0.04206 0.00533 C 0.04284 0.00579 0.04349 0.00649 0.04414 0.00672 L 0.04831 0.00788 C 0.04922 0.0088 0.05013 0.00973 0.05104 0.01042 C 0.05169 0.01088 0.05247 0.01088 0.05312 0.01158 C 0.05456 0.01297 0.05586 0.01482 0.05729 0.01644 L 0.06133 0.0213 C 0.06211 0.02223 0.06263 0.02338 0.06341 0.02385 L 0.07174 0.02871 C 0.07239 0.02917 0.07318 0.02917 0.0737 0.02987 C 0.07448 0.03079 0.075 0.03172 0.07578 0.03241 C 0.07708 0.03334 0.07877 0.03334 0.07995 0.03473 C 0.0806 0.03565 0.08138 0.03635 0.08203 0.03727 C 0.08281 0.03843 0.0832 0.04005 0.08411 0.04098 C 0.08463 0.04167 0.08555 0.04144 0.0862 0.04213 C 0.08763 0.04352 0.08893 0.04538 0.09023 0.047 L 0.0944 0.05186 C 0.09505 0.05278 0.0957 0.05394 0.09648 0.0544 L 0.09857 0.05556 C 0.09896 0.05672 0.09935 0.05834 0.09987 0.05926 C 0.10117 0.06158 0.10234 0.06204 0.10403 0.06297 C 0.10859 0.07107 0.10364 0.06343 0.1082 0.06783 C 0.10963 0.06922 0.11224 0.07269 0.11224 0.07269 C 0.11276 0.07385 0.11302 0.0757 0.11367 0.07639 C 0.11484 0.07778 0.11784 0.07894 0.11784 0.07894 C 0.12174 0.08936 0.11523 0.07315 0.12331 0.0875 C 0.12396 0.08866 0.12448 0.09028 0.12539 0.09098 C 0.12656 0.09237 0.12943 0.09352 0.12943 0.09352 C 0.12995 0.09468 0.13021 0.0963 0.13086 0.09723 C 0.13203 0.09862 0.13502 0.09954 0.13502 0.09954 C 0.13815 0.10811 0.13633 0.10533 0.13984 0.1095 C 0.14193 0.12061 0.14245 0.12014 0.14049 0.13635 C 0.14023 0.1382 0.13711 0.14144 0.13633 0.14237 C 0.13594 0.14375 0.13568 0.14514 0.13502 0.14607 C 0.13437 0.147 0.13346 0.14653 0.13294 0.14746 C 0.13177 0.14954 0.13151 0.15301 0.13021 0.15463 C 0.12812 0.15718 0.12773 0.15718 0.12604 0.16088 C 0.12552 0.16204 0.12526 0.16366 0.12461 0.16459 C 0.12409 0.16528 0.12331 0.16528 0.12265 0.16575 C 0.12213 0.1669 0.12187 0.16829 0.12122 0.16945 C 0.1207 0.17038 0.11966 0.17061 0.11914 0.17176 C 0.11875 0.17292 0.11888 0.17431 0.11849 0.17547 C 0.11745 0.17825 0.11588 0.17987 0.11432 0.18172 L 0.11015 0.1926 C 0.10976 0.19375 0.10911 0.19491 0.10885 0.1963 C 0.10716 0.2051 0.10872 0.20209 0.10534 0.20602 C 0.10221 0.21459 0.10403 0.21181 0.10065 0.21575 C 0.0987 0.22593 0.1 0.22107 0.09648 0.23056 L 0.09505 0.23426 C 0.09088 0.25649 0.09596 0.22871 0.09297 0.24769 C 0.09258 0.25024 0.09245 0.25278 0.09167 0.2551 C 0.08776 0.26551 0.09245 0.25232 0.08958 0.26227 C 0.08763 0.26945 0.08867 0.2625 0.0875 0.26968 C 0.08724 0.2713 0.08711 0.27292 0.08685 0.27454 C 0.08659 0.27593 0.08633 0.27709 0.0862 0.27825 C 0.08555 0.28311 0.08476 0.29283 0.08476 0.29283 C 0.08502 0.29653 0.08463 0.30047 0.08542 0.30394 C 0.08568 0.3051 0.08685 0.3051 0.0875 0.3051 C 0.09232 0.30579 0.09713 0.30602 0.10195 0.30649 C 0.1043 0.30718 0.10651 0.30834 0.10885 0.3088 C 0.11042 0.30926 0.11601 0.31065 0.11784 0.31135 C 0.11849 0.31158 0.11914 0.31204 0.11979 0.3125 C 0.12656 0.31204 0.1332 0.31227 0.13984 0.31135 C 0.14127 0.31112 0.14258 0.30973 0.14388 0.3088 L 0.14596 0.30764 L 0.14805 0.30649 L 0.15013 0.3051 C 0.15534 0.30556 0.16068 0.30579 0.16588 0.30649 C 0.16693 0.30649 0.16771 0.30741 0.16875 0.30764 C 0.17331 0.30834 0.17786 0.30834 0.18242 0.3088 C 0.18385 0.30926 0.18528 0.3095 0.18659 0.30996 C 0.18724 0.31042 0.18789 0.31112 0.18867 0.31135 C 0.19075 0.31181 0.19284 0.31204 0.19479 0.3125 C 0.19557 0.31297 0.19622 0.31343 0.19687 0.31366 C 0.19922 0.31459 0.20377 0.31621 0.20377 0.31621 L 0.24232 0.31505 C 0.2431 0.31482 0.24362 0.31366 0.2444 0.31366 C 0.24896 0.31366 0.25351 0.31459 0.2582 0.31505 C 0.27695 0.31922 0.25599 0.31505 0.30143 0.31505 C 0.3056 0.31505 0.30976 0.31575 0.3138 0.31621 C 0.31497 0.31667 0.31914 0.31852 0.32005 0.31852 C 0.33034 0.31852 0.34075 0.31783 0.35104 0.31737 C 0.37226 0.31459 0.34752 0.3176 0.38268 0.31505 C 0.38607 0.31459 0.38958 0.31413 0.39297 0.31366 C 0.39687 0.31413 0.40078 0.31436 0.40469 0.31505 C 0.40547 0.31505 0.40599 0.31598 0.40677 0.31621 C 0.40898 0.3169 0.41133 0.31667 0.41367 0.31737 C 0.41588 0.31806 0.41823 0.31922 0.42044 0.31991 C 0.42344 0.32084 0.42513 0.32107 0.42812 0.32223 C 0.42903 0.32269 0.42995 0.32315 0.43086 0.32362 C 0.43268 0.32408 0.4345 0.32431 0.43633 0.32477 C 0.43776 0.32547 0.43906 0.32663 0.44049 0.32709 C 0.4414 0.32755 0.44232 0.32778 0.44323 0.32848 C 0.44414 0.32894 0.44492 0.33033 0.44596 0.33079 C 0.44726 0.33149 0.4487 0.33149 0.45013 0.33218 C 0.45013 0.33218 0.45781 0.33565 0.45898 0.33565 C 0.47044 0.33658 0.48203 0.33658 0.49349 0.33704 C 0.49414 0.33727 0.49479 0.33797 0.49544 0.3382 C 0.49948 0.33982 0.49818 0.33866 0.50169 0.34075 C 0.50312 0.34144 0.50456 0.34167 0.50586 0.34306 C 0.50755 0.34514 0.50794 0.34607 0.50989 0.34676 C 0.51159 0.34723 0.51315 0.34746 0.51471 0.34792 C 0.51575 0.34838 0.51653 0.34885 0.51758 0.34931 C 0.51914 0.34977 0.5207 0.35 0.52226 0.35047 C 0.5237 0.35116 0.525 0.35232 0.52643 0.35278 C 0.5276 0.35325 0.52877 0.35348 0.52995 0.35417 C 0.53112 0.35463 0.53216 0.35602 0.53333 0.35649 C 0.53489 0.35718 0.53659 0.35718 0.53815 0.35788 C 0.53997 0.35834 0.5418 0.3595 0.54362 0.36019 C 0.54453 0.36065 0.54544 0.36135 0.54635 0.36135 C 0.56406 0.36389 0.55234 0.3625 0.58151 0.36389 C 0.58333 0.36436 0.58515 0.36459 0.58698 0.36505 C 0.58776 0.36528 0.58841 0.36598 0.58906 0.36644 C 0.5918 0.3676 0.59466 0.36806 0.59726 0.36875 C 0.60299 0.36829 0.60885 0.36922 0.61458 0.3676 C 0.61536 0.36737 0.61341 0.36528 0.61315 0.36389 C 0.61276 0.36204 0.61263 0.35973 0.6125 0.35788 C 0.61263 0.34514 0.61263 0.33241 0.61315 0.31991 C 0.61315 0.31852 0.61367 0.32223 0.6138 0.32362 C 0.61471 0.32871 0.61471 0.32987 0.61523 0.33565 C 0.61549 0.3426 0.61549 0.34954 0.61588 0.35649 C 0.61667 0.36922 0.61732 0.3463 0.61732 0.3676 C 0.61732 0.36875 0.6168 0.36505 0.61653 0.36389 C 0.61627 0.36135 0.61614 0.35903 0.61588 0.35649 C 0.61562 0.35047 0.61562 0.34422 0.61523 0.3382 C 0.6151 0.33681 0.61458 0.33588 0.61458 0.3345 C 0.61458 0.33033 0.61497 0.32639 0.61523 0.32223 C 0.61562 0.32385 0.61627 0.32547 0.61653 0.32709 C 0.61862 0.33774 0.61588 0.3294 0.61862 0.33704 C 0.61888 0.33889 0.61901 0.34098 0.6194 0.34306 C 0.61966 0.34561 0.6207 0.35047 0.6207 0.35047 C 0.62044 0.35741 0.62148 0.37755 0.62005 0.3713 C 0.61758 0.36019 0.61901 0.34815 0.62005 0.33704 C 0.62031 0.33889 0.62031 0.34121 0.6207 0.34306 C 0.62109 0.34491 0.62187 0.3463 0.62213 0.34792 C 0.62409 0.36135 0.62122 0.35255 0.62422 0.36019 C 0.62331 0.37153 0.62344 0.36667 0.62344 0.375 L 0.62278 0.36875 " pathEditMode="relative" ptsTypes="AAAAAAAAAAAAAAAAAAAAAAAAAAAAAAAAAAAAAAAAAAAAAAAAAAAAAAAAAAAAAAAAAAAAAAAAAAAAAAAAAAAAAAAAAAAAAAAAAAAAAAAAAAAAAAAAAAAAAAAAAAAAAAAAAAAAAAAAAAAAAAAAA">
                                      <p:cBhvr>
                                        <p:cTn id="2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C47F2A-7463-45DB-92DE-17A1642A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sr-Latn-CS" dirty="0"/>
              <a:t>Algoritam za ažuriranje najkraće putanje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70D2D-E1B9-4A87-8B6E-D245F2AC4FD6}"/>
              </a:ext>
            </a:extLst>
          </p:cNvPr>
          <p:cNvSpPr txBox="1">
            <a:spLocks/>
          </p:cNvSpPr>
          <p:nvPr/>
        </p:nvSpPr>
        <p:spPr>
          <a:xfrm>
            <a:off x="1484310" y="1868444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30C84-5222-4FF7-876A-91179B5BC92F}"/>
              </a:ext>
            </a:extLst>
          </p:cNvPr>
          <p:cNvSpPr txBox="1">
            <a:spLocks/>
          </p:cNvSpPr>
          <p:nvPr/>
        </p:nvSpPr>
        <p:spPr>
          <a:xfrm>
            <a:off x="1484310" y="4099441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D7D48DD-18F5-4FEA-BA47-F069ABEEA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183139"/>
              </p:ext>
            </p:extLst>
          </p:nvPr>
        </p:nvGraphicFramePr>
        <p:xfrm>
          <a:off x="2245609" y="2889767"/>
          <a:ext cx="7963712" cy="25908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70275">
                  <a:extLst>
                    <a:ext uri="{9D8B030D-6E8A-4147-A177-3AD203B41FA5}">
                      <a16:colId xmlns:a16="http://schemas.microsoft.com/office/drawing/2014/main" val="233561630"/>
                    </a:ext>
                  </a:extLst>
                </a:gridCol>
                <a:gridCol w="5193437">
                  <a:extLst>
                    <a:ext uri="{9D8B030D-6E8A-4147-A177-3AD203B41FA5}">
                      <a16:colId xmlns:a16="http://schemas.microsoft.com/office/drawing/2014/main" val="2808136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Te</a:t>
                      </a:r>
                      <a:r>
                        <a:rPr lang="sr-Latn-CS" sz="2800" dirty="0" err="1"/>
                        <a:t>žina</a:t>
                      </a:r>
                      <a:r>
                        <a:rPr lang="sr-Latn-CS" sz="2800" dirty="0"/>
                        <a:t> putanje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CS" sz="2800" dirty="0"/>
                        <a:t>Putanja</a:t>
                      </a:r>
                      <a:endParaRPr lang="en-US" sz="2800" dirty="0"/>
                    </a:p>
                  </a:txBody>
                  <a:tcPr>
                    <a:solidFill>
                      <a:srgbClr val="30A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6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1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6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5 C 2 E 4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3 D 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21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r-Latn-C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 2 B 1 D 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sr-Latn-C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 2 U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75027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1B3288-D942-4261-88AA-A435BA1FF062}"/>
              </a:ext>
            </a:extLst>
          </p:cNvPr>
          <p:cNvSpPr txBox="1">
            <a:spLocks/>
          </p:cNvSpPr>
          <p:nvPr/>
        </p:nvSpPr>
        <p:spPr>
          <a:xfrm>
            <a:off x="1484310" y="1500679"/>
            <a:ext cx="6261055" cy="123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Sortiranje</a:t>
            </a:r>
            <a:endParaRPr lang="sr-Latn-C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9F5FF-3B59-4B4B-B95B-1EA7EDA06A24}"/>
              </a:ext>
            </a:extLst>
          </p:cNvPr>
          <p:cNvSpPr/>
          <p:nvPr/>
        </p:nvSpPr>
        <p:spPr>
          <a:xfrm>
            <a:off x="2245609" y="3429000"/>
            <a:ext cx="7963712" cy="4594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DA8818B-28C9-455C-8180-7061C8D5C1D7}"/>
              </a:ext>
            </a:extLst>
          </p:cNvPr>
          <p:cNvSpPr/>
          <p:nvPr/>
        </p:nvSpPr>
        <p:spPr>
          <a:xfrm>
            <a:off x="8416031" y="1804171"/>
            <a:ext cx="2902998" cy="1413807"/>
          </a:xfrm>
          <a:prstGeom prst="wedgeRoundRectCallout">
            <a:avLst/>
          </a:prstGeom>
          <a:solidFill>
            <a:srgbClr val="CDE3F8"/>
          </a:solidFill>
          <a:ln w="571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Nova </a:t>
            </a:r>
            <a:r>
              <a:rPr lang="en-US" sz="2800" b="1" dirty="0" err="1">
                <a:solidFill>
                  <a:schemeClr val="tx1"/>
                </a:solidFill>
              </a:rPr>
              <a:t>Najkra</a:t>
            </a:r>
            <a:r>
              <a:rPr lang="sr-Latn-CS" sz="2800" b="1" dirty="0" err="1">
                <a:solidFill>
                  <a:schemeClr val="tx1"/>
                </a:solidFill>
              </a:rPr>
              <a:t>ća</a:t>
            </a:r>
            <a:r>
              <a:rPr lang="sr-Latn-CS" sz="2800" b="1" dirty="0">
                <a:solidFill>
                  <a:schemeClr val="tx1"/>
                </a:solidFill>
              </a:rPr>
              <a:t> putanja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70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823099"/>
            <a:ext cx="10018713" cy="1752599"/>
          </a:xfrm>
        </p:spPr>
        <p:txBody>
          <a:bodyPr/>
          <a:lstStyle/>
          <a:p>
            <a:r>
              <a:rPr lang="sr-Latn-CS" dirty="0"/>
              <a:t>Arhitektura sistema za nalaženje najkraće putanje</a:t>
            </a:r>
          </a:p>
        </p:txBody>
      </p:sp>
    </p:spTree>
    <p:extLst>
      <p:ext uri="{BB962C8B-B14F-4D97-AF65-F5344CB8AC3E}">
        <p14:creationId xmlns:p14="http://schemas.microsoft.com/office/powerpoint/2010/main" val="39637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F21B4E-A1E7-4A25-9E85-4B0188E1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830" y="1578768"/>
            <a:ext cx="10018713" cy="678657"/>
          </a:xfrm>
        </p:spPr>
        <p:txBody>
          <a:bodyPr>
            <a:normAutofit/>
          </a:bodyPr>
          <a:lstStyle/>
          <a:p>
            <a:r>
              <a:rPr lang="sr-Latn-CS" dirty="0">
                <a:cs typeface="Times New Roman" panose="02020603050405020304" pitchFamily="18" charset="0"/>
              </a:rPr>
              <a:t>Sve komponente su realizovane unutar </a:t>
            </a:r>
            <a:r>
              <a:rPr lang="sr-Latn-CS" i="1" dirty="0" err="1">
                <a:cs typeface="Times New Roman" panose="02020603050405020304" pitchFamily="18" charset="0"/>
              </a:rPr>
              <a:t>Docker</a:t>
            </a:r>
            <a:r>
              <a:rPr lang="sr-Latn-CS" dirty="0">
                <a:cs typeface="Times New Roman" panose="02020603050405020304" pitchFamily="18" charset="0"/>
              </a:rPr>
              <a:t> kontejnera u jeziku </a:t>
            </a:r>
            <a:r>
              <a:rPr lang="sr-Latn-CS" dirty="0" err="1">
                <a:cs typeface="Times New Roman" panose="02020603050405020304" pitchFamily="18" charset="0"/>
              </a:rPr>
              <a:t>Python</a:t>
            </a:r>
            <a:endParaRPr lang="sr-Latn-CS" dirty="0"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D0B5B-8181-4FB7-AEEB-B91F08FB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sr-Latn-CS" dirty="0"/>
              <a:t>Arhitektura sistema za nalaženje najkraće putanje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C2B7F-A253-44DC-B91F-C12DC8DA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"/>
          <a:stretch/>
        </p:blipFill>
        <p:spPr>
          <a:xfrm>
            <a:off x="2912265" y="2257425"/>
            <a:ext cx="7162800" cy="444341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482763D-01A3-4ED1-832C-DDF1DBDFCF05}"/>
              </a:ext>
            </a:extLst>
          </p:cNvPr>
          <p:cNvSpPr/>
          <p:nvPr/>
        </p:nvSpPr>
        <p:spPr>
          <a:xfrm flipH="1">
            <a:off x="1057273" y="1014413"/>
            <a:ext cx="2933699" cy="1752599"/>
          </a:xfrm>
          <a:prstGeom prst="wedgeRoundRectCallout">
            <a:avLst>
              <a:gd name="adj1" fmla="val -28402"/>
              <a:gd name="adj2" fmla="val 6900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CS" b="1" dirty="0"/>
              <a:t>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Kreira nove težine grana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Ima dva režima rada</a:t>
            </a:r>
            <a:r>
              <a:rPr lang="en-US" dirty="0"/>
              <a:t>:</a:t>
            </a:r>
          </a:p>
          <a:p>
            <a:r>
              <a:rPr lang="en-US" dirty="0"/>
              <a:t>	&gt; </a:t>
            </a:r>
            <a:r>
              <a:rPr lang="en-US" dirty="0" err="1"/>
              <a:t>Nasumi</a:t>
            </a:r>
            <a:r>
              <a:rPr lang="sr-Latn-CS" dirty="0" err="1"/>
              <a:t>čan</a:t>
            </a:r>
            <a:endParaRPr lang="sr-Latn-CS" dirty="0"/>
          </a:p>
          <a:p>
            <a:r>
              <a:rPr lang="sr-Latn-CS" dirty="0"/>
              <a:t>	&gt; Vođen naredbom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97CB59C-47C5-468A-B009-7966D8139EDF}"/>
              </a:ext>
            </a:extLst>
          </p:cNvPr>
          <p:cNvSpPr/>
          <p:nvPr/>
        </p:nvSpPr>
        <p:spPr>
          <a:xfrm rot="10800000" flipV="1">
            <a:off x="0" y="3143250"/>
            <a:ext cx="3075660" cy="2428875"/>
          </a:xfrm>
          <a:prstGeom prst="wedgeRoundRectCallout">
            <a:avLst>
              <a:gd name="adj1" fmla="val -96756"/>
              <a:gd name="adj2" fmla="val -33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b="1" dirty="0"/>
              <a:t>Kafka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Sistem za razmenu poruka (tipa Pub-</a:t>
            </a:r>
            <a:r>
              <a:rPr lang="sr-Latn-CS" dirty="0" err="1"/>
              <a:t>Sub</a:t>
            </a:r>
            <a:r>
              <a:rPr lang="sr-Latn-C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Brza i pouzdana razmena poruka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Velika skalabilnost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 err="1"/>
              <a:t>Kompakcija</a:t>
            </a:r>
            <a:r>
              <a:rPr lang="sr-Latn-CS" dirty="0"/>
              <a:t> logova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CS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D9A989-50F0-4B18-B172-5CECDBEDCC38}"/>
              </a:ext>
            </a:extLst>
          </p:cNvPr>
          <p:cNvSpPr/>
          <p:nvPr/>
        </p:nvSpPr>
        <p:spPr>
          <a:xfrm flipH="1">
            <a:off x="915311" y="5262560"/>
            <a:ext cx="3075661" cy="1609726"/>
          </a:xfrm>
          <a:prstGeom prst="wedgeRoundRectCallout">
            <a:avLst>
              <a:gd name="adj1" fmla="val -64441"/>
              <a:gd name="adj2" fmla="val -375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CS" b="1" dirty="0"/>
              <a:t>Upisivač u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Na početku upisuje podatke </a:t>
            </a:r>
            <a:r>
              <a:rPr lang="sr-Latn-CS" dirty="0" err="1"/>
              <a:t>grafa</a:t>
            </a:r>
            <a:r>
              <a:rPr lang="sr-Latn-CS" dirty="0"/>
              <a:t> u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Ažurira podatke u </a:t>
            </a:r>
            <a:r>
              <a:rPr lang="sr-Latn-CS" dirty="0" err="1"/>
              <a:t>grafu</a:t>
            </a:r>
            <a:r>
              <a:rPr lang="sr-Latn-CS" dirty="0"/>
              <a:t> sa novim težinama grana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9147C98-F14D-4615-BB5D-E9B4F74C837C}"/>
              </a:ext>
            </a:extLst>
          </p:cNvPr>
          <p:cNvSpPr/>
          <p:nvPr/>
        </p:nvSpPr>
        <p:spPr>
          <a:xfrm rot="10800000" flipV="1">
            <a:off x="8439150" y="5310185"/>
            <a:ext cx="3752849" cy="1514475"/>
          </a:xfrm>
          <a:prstGeom prst="wedgeRoundRectCallout">
            <a:avLst>
              <a:gd name="adj1" fmla="val 94107"/>
              <a:gd name="adj2" fmla="val 114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b="1" dirty="0"/>
              <a:t>Prikaz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Interaktivan Web interfejs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Realizovan u </a:t>
            </a:r>
            <a:r>
              <a:rPr lang="sr-Latn-CS" dirty="0" err="1"/>
              <a:t>Python</a:t>
            </a:r>
            <a:r>
              <a:rPr lang="sr-Latn-CS" dirty="0"/>
              <a:t> </a:t>
            </a:r>
            <a:r>
              <a:rPr lang="sr-Latn-CS" dirty="0" err="1"/>
              <a:t>Dash</a:t>
            </a:r>
            <a:r>
              <a:rPr lang="sr-Latn-CS" dirty="0"/>
              <a:t> </a:t>
            </a:r>
            <a:r>
              <a:rPr lang="sr-Latn-CS" dirty="0" err="1"/>
              <a:t>bib</a:t>
            </a:r>
            <a:r>
              <a:rPr lang="sr-Latn-C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Jednostavan za korišćenje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Otvorenog koda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D46C312-5FA6-49EF-8DFA-F422274B5CDA}"/>
              </a:ext>
            </a:extLst>
          </p:cNvPr>
          <p:cNvSpPr/>
          <p:nvPr/>
        </p:nvSpPr>
        <p:spPr>
          <a:xfrm flipH="1">
            <a:off x="10075064" y="3086100"/>
            <a:ext cx="2116934" cy="2043109"/>
          </a:xfrm>
          <a:prstGeom prst="wedgeRoundRectCallout">
            <a:avLst>
              <a:gd name="adj1" fmla="val 178650"/>
              <a:gd name="adj2" fmla="val 4408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r-Latn-CS" b="1" dirty="0"/>
              <a:t>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Distribuirani fajl sistem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Propusna moć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 err="1"/>
              <a:t>Replikacije</a:t>
            </a:r>
            <a:endParaRPr lang="sr-Latn-C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Velika skalabilnost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D08E521-D550-42E7-9737-71E839BF2CDE}"/>
              </a:ext>
            </a:extLst>
          </p:cNvPr>
          <p:cNvSpPr/>
          <p:nvPr/>
        </p:nvSpPr>
        <p:spPr>
          <a:xfrm rot="10800000" flipV="1">
            <a:off x="7772399" y="1071564"/>
            <a:ext cx="3558043" cy="1752599"/>
          </a:xfrm>
          <a:prstGeom prst="wedgeRoundRectCallout">
            <a:avLst>
              <a:gd name="adj1" fmla="val 23380"/>
              <a:gd name="adj2" fmla="val 65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CS" b="1" dirty="0" err="1"/>
              <a:t>Spark</a:t>
            </a:r>
            <a:endParaRPr lang="sr-Latn-C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Računanje unutar memorije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Fleksibilne operacije nad </a:t>
            </a:r>
            <a:r>
              <a:rPr lang="sr-Latn-CS" i="1" dirty="0"/>
              <a:t>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Podržava Mapiranje-Redukciju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/>
              <a:t>Skalabilan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CS" dirty="0" err="1"/>
              <a:t>Otptoran</a:t>
            </a:r>
            <a:r>
              <a:rPr lang="sr-Latn-CS" dirty="0"/>
              <a:t> na otkaze</a:t>
            </a:r>
          </a:p>
        </p:txBody>
      </p:sp>
    </p:spTree>
    <p:extLst>
      <p:ext uri="{BB962C8B-B14F-4D97-AF65-F5344CB8AC3E}">
        <p14:creationId xmlns:p14="http://schemas.microsoft.com/office/powerpoint/2010/main" val="261031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823099"/>
            <a:ext cx="10018713" cy="1752599"/>
          </a:xfrm>
        </p:spPr>
        <p:txBody>
          <a:bodyPr/>
          <a:lstStyle/>
          <a:p>
            <a:r>
              <a:rPr lang="sr-Latn-CS" dirty="0"/>
              <a:t>Vizuelni prikaz aplikacije</a:t>
            </a:r>
          </a:p>
        </p:txBody>
      </p:sp>
    </p:spTree>
    <p:extLst>
      <p:ext uri="{BB962C8B-B14F-4D97-AF65-F5344CB8AC3E}">
        <p14:creationId xmlns:p14="http://schemas.microsoft.com/office/powerpoint/2010/main" val="100386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6C94-5165-4F64-9D59-3251CC54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" name="Najbolje_konacno1">
            <a:hlinkClick r:id="" action="ppaction://media"/>
            <a:extLst>
              <a:ext uri="{FF2B5EF4-FFF2-40B4-BE49-F238E27FC236}">
                <a16:creationId xmlns:a16="http://schemas.microsoft.com/office/drawing/2014/main" id="{BD364A48-59E2-4199-B361-E4873D6CBB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13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D0D5-17B6-4261-A0FA-7BA62225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362076"/>
            <a:ext cx="10018713" cy="5229224"/>
          </a:xfrm>
        </p:spPr>
        <p:txBody>
          <a:bodyPr/>
          <a:lstStyle/>
          <a:p>
            <a:r>
              <a:rPr lang="sr-Latn-CS" dirty="0">
                <a:cs typeface="Times New Roman" panose="02020603050405020304" pitchFamily="18" charset="0"/>
              </a:rPr>
              <a:t>Nalaženje najkraće putanje u dinamičkim </a:t>
            </a:r>
            <a:r>
              <a:rPr lang="sr-Latn-CS" dirty="0" err="1">
                <a:cs typeface="Times New Roman" panose="02020603050405020304" pitchFamily="18" charset="0"/>
              </a:rPr>
              <a:t>grafovima</a:t>
            </a:r>
            <a:r>
              <a:rPr lang="sr-Latn-CS" dirty="0">
                <a:cs typeface="Times New Roman" panose="02020603050405020304" pitchFamily="18" charset="0"/>
              </a:rPr>
              <a:t> velikih dimenzija ima izuzetno značajnu </a:t>
            </a:r>
            <a:r>
              <a:rPr lang="sr-Latn-CS" dirty="0" err="1">
                <a:cs typeface="Times New Roman" panose="02020603050405020304" pitchFamily="18" charset="0"/>
              </a:rPr>
              <a:t>primenu</a:t>
            </a:r>
            <a:endParaRPr lang="sr-Latn-CS" dirty="0">
              <a:cs typeface="Times New Roman" panose="02020603050405020304" pitchFamily="18" charset="0"/>
            </a:endParaRPr>
          </a:p>
          <a:p>
            <a:r>
              <a:rPr lang="sr-Latn-CS" dirty="0">
                <a:cs typeface="Times New Roman" panose="02020603050405020304" pitchFamily="18" charset="0"/>
              </a:rPr>
              <a:t>Algoritam je sastavljen iz dva </a:t>
            </a:r>
            <a:r>
              <a:rPr lang="sr-Latn-CS" dirty="0" err="1">
                <a:cs typeface="Times New Roman" panose="02020603050405020304" pitchFamily="18" charset="0"/>
              </a:rPr>
              <a:t>dela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sr-Latn-CS" dirty="0">
                <a:cs typeface="Times New Roman" panose="02020603050405020304" pitchFamily="18" charset="0"/>
              </a:rPr>
              <a:t>Paketna obrada</a:t>
            </a:r>
            <a:r>
              <a:rPr lang="en-US" dirty="0">
                <a:cs typeface="Times New Roman" panose="02020603050405020304" pitchFamily="18" charset="0"/>
              </a:rPr>
              <a:t>: Na</a:t>
            </a:r>
            <a:r>
              <a:rPr lang="sr-Latn-CS" dirty="0">
                <a:cs typeface="Times New Roman" panose="02020603050405020304" pitchFamily="18" charset="0"/>
              </a:rPr>
              <a:t>lazi sve putanje u opsegu </a:t>
            </a:r>
            <a:r>
              <a:rPr lang="sr-Latn-CS" i="1" dirty="0">
                <a:cs typeface="Times New Roman" panose="02020603050405020304" pitchFamily="18" charset="0"/>
              </a:rPr>
              <a:t>N</a:t>
            </a:r>
            <a:r>
              <a:rPr lang="sr-Latn-CS" dirty="0">
                <a:cs typeface="Times New Roman" panose="02020603050405020304" pitchFamily="18" charset="0"/>
              </a:rPr>
              <a:t> od početnih i krajnjih čvorova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cs typeface="Times New Roman" panose="02020603050405020304" pitchFamily="18" charset="0"/>
              </a:rPr>
              <a:t>Obrada</a:t>
            </a:r>
            <a:r>
              <a:rPr lang="en-US" dirty="0">
                <a:cs typeface="Times New Roman" panose="02020603050405020304" pitchFamily="18" charset="0"/>
              </a:rPr>
              <a:t> u </a:t>
            </a:r>
            <a:r>
              <a:rPr lang="en-US" dirty="0" err="1">
                <a:cs typeface="Times New Roman" panose="02020603050405020304" pitchFamily="18" charset="0"/>
              </a:rPr>
              <a:t>realnom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vremenu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sr-Latn-CS" dirty="0">
                <a:cs typeface="Times New Roman" panose="02020603050405020304" pitchFamily="18" charset="0"/>
              </a:rPr>
              <a:t>Ažurira dobijene putanje sa </a:t>
            </a:r>
            <a:r>
              <a:rPr lang="sr-Latn-CS" dirty="0" err="1">
                <a:cs typeface="Times New Roman" panose="02020603050405020304" pitchFamily="18" charset="0"/>
              </a:rPr>
              <a:t>novokreiranim</a:t>
            </a:r>
            <a:r>
              <a:rPr lang="sr-Latn-CS" dirty="0">
                <a:cs typeface="Times New Roman" panose="02020603050405020304" pitchFamily="18" charset="0"/>
              </a:rPr>
              <a:t> granama</a:t>
            </a:r>
          </a:p>
          <a:p>
            <a:r>
              <a:rPr lang="sr-Latn-CS" dirty="0">
                <a:cs typeface="Times New Roman" panose="02020603050405020304" pitchFamily="18" charset="0"/>
              </a:rPr>
              <a:t>Arhitektura je projektovana </a:t>
            </a:r>
            <a:r>
              <a:rPr lang="en-US" dirty="0">
                <a:cs typeface="Times New Roman" panose="02020603050405020304" pitchFamily="18" charset="0"/>
              </a:rPr>
              <a:t>za </a:t>
            </a:r>
            <a:r>
              <a:rPr lang="en-US" dirty="0" err="1">
                <a:cs typeface="Times New Roman" panose="02020603050405020304" pitchFamily="18" charset="0"/>
              </a:rPr>
              <a:t>obradu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velike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koli</a:t>
            </a:r>
            <a:r>
              <a:rPr lang="sr-Latn-CS" dirty="0">
                <a:cs typeface="Times New Roman" panose="02020603050405020304" pitchFamily="18" charset="0"/>
              </a:rPr>
              <a:t>čine podataka</a:t>
            </a:r>
          </a:p>
          <a:p>
            <a:r>
              <a:rPr lang="sr-Latn-CS" dirty="0">
                <a:cs typeface="Times New Roman" panose="02020603050405020304" pitchFamily="18" charset="0"/>
              </a:rPr>
              <a:t>Mana</a:t>
            </a:r>
            <a:r>
              <a:rPr lang="en-US" dirty="0">
                <a:cs typeface="Times New Roman" panose="02020603050405020304" pitchFamily="18" charset="0"/>
              </a:rPr>
              <a:t>: O</a:t>
            </a:r>
            <a:r>
              <a:rPr lang="sr-Latn-CS" dirty="0">
                <a:cs typeface="Times New Roman" panose="02020603050405020304" pitchFamily="18" charset="0"/>
              </a:rPr>
              <a:t>brada u realnom </a:t>
            </a:r>
            <a:r>
              <a:rPr lang="sr-Latn-CS" dirty="0" err="1">
                <a:cs typeface="Times New Roman" panose="02020603050405020304" pitchFamily="18" charset="0"/>
              </a:rPr>
              <a:t>vremenu</a:t>
            </a:r>
            <a:r>
              <a:rPr lang="sr-Latn-CS" dirty="0">
                <a:cs typeface="Times New Roman" panose="02020603050405020304" pitchFamily="18" charset="0"/>
              </a:rPr>
              <a:t> započinje nakon paketne obrade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Re</a:t>
            </a:r>
            <a:r>
              <a:rPr lang="sr-Latn-CS" dirty="0" err="1">
                <a:cs typeface="Times New Roman" panose="02020603050405020304" pitchFamily="18" charset="0"/>
              </a:rPr>
              <a:t>šenje</a:t>
            </a:r>
            <a:r>
              <a:rPr lang="en-US" dirty="0">
                <a:cs typeface="Times New Roman" panose="02020603050405020304" pitchFamily="18" charset="0"/>
              </a:rPr>
              <a:t>: </a:t>
            </a:r>
            <a:r>
              <a:rPr lang="en-US" dirty="0" err="1">
                <a:cs typeface="Times New Roman" panose="02020603050405020304" pitchFamily="18" charset="0"/>
              </a:rPr>
              <a:t>Projektovanje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aproksimativnog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algoritma</a:t>
            </a:r>
            <a:r>
              <a:rPr lang="en-US" dirty="0">
                <a:cs typeface="Times New Roman" panose="02020603050405020304" pitchFamily="18" charset="0"/>
              </a:rPr>
              <a:t> za </a:t>
            </a:r>
            <a:r>
              <a:rPr lang="en-US" dirty="0" err="1">
                <a:cs typeface="Times New Roman" panose="02020603050405020304" pitchFamily="18" charset="0"/>
              </a:rPr>
              <a:t>najkra</a:t>
            </a:r>
            <a:r>
              <a:rPr lang="sr-Latn-CS" dirty="0">
                <a:cs typeface="Times New Roman" panose="02020603050405020304" pitchFamily="18" charset="0"/>
              </a:rPr>
              <a:t>ću putanju</a:t>
            </a:r>
          </a:p>
          <a:p>
            <a:r>
              <a:rPr lang="sr-Latn-CS" dirty="0">
                <a:cs typeface="Times New Roman" panose="02020603050405020304" pitchFamily="18" charset="0"/>
              </a:rPr>
              <a:t>Dalje poboljšanje može biti ostvareno hijerarhijskim prikazom </a:t>
            </a:r>
            <a:r>
              <a:rPr lang="sr-Latn-CS" dirty="0" err="1">
                <a:cs typeface="Times New Roman" panose="02020603050405020304" pitchFamily="18" charset="0"/>
              </a:rPr>
              <a:t>grafa</a:t>
            </a:r>
            <a:r>
              <a:rPr lang="sr-Latn-CS" dirty="0">
                <a:cs typeface="Times New Roman" panose="02020603050405020304" pitchFamily="18" charset="0"/>
              </a:rPr>
              <a:t> i pretragom po nivoima hijerarhije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C47F2A-7463-45DB-92DE-17A1642A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50" y="1919"/>
            <a:ext cx="10018713" cy="1752599"/>
          </a:xfrm>
        </p:spPr>
        <p:txBody>
          <a:bodyPr/>
          <a:lstStyle/>
          <a:p>
            <a:r>
              <a:rPr lang="en-US" dirty="0" err="1"/>
              <a:t>Zaklju</a:t>
            </a:r>
            <a:r>
              <a:rPr lang="sr-Latn-CS" dirty="0"/>
              <a:t>čak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70D2D-E1B9-4A87-8B6E-D245F2AC4FD6}"/>
              </a:ext>
            </a:extLst>
          </p:cNvPr>
          <p:cNvSpPr txBox="1">
            <a:spLocks/>
          </p:cNvSpPr>
          <p:nvPr/>
        </p:nvSpPr>
        <p:spPr>
          <a:xfrm>
            <a:off x="1484310" y="1868444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30C84-5222-4FF7-876A-91179B5BC92F}"/>
              </a:ext>
            </a:extLst>
          </p:cNvPr>
          <p:cNvSpPr txBox="1">
            <a:spLocks/>
          </p:cNvSpPr>
          <p:nvPr/>
        </p:nvSpPr>
        <p:spPr>
          <a:xfrm>
            <a:off x="1484310" y="4099441"/>
            <a:ext cx="3279984" cy="804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823099"/>
            <a:ext cx="10018713" cy="1752599"/>
          </a:xfrm>
        </p:spPr>
        <p:txBody>
          <a:bodyPr/>
          <a:lstStyle/>
          <a:p>
            <a:r>
              <a:rPr lang="sr-Latn-CS" dirty="0"/>
              <a:t>Hvala na pažnji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sr-Latn-CS" dirty="0"/>
          </a:p>
        </p:txBody>
      </p:sp>
    </p:spTree>
    <p:extLst>
      <p:ext uri="{BB962C8B-B14F-4D97-AF65-F5344CB8AC3E}">
        <p14:creationId xmlns:p14="http://schemas.microsoft.com/office/powerpoint/2010/main" val="2714984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503-F03A-4C59-8DF5-080BE0D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Izvo</a:t>
            </a:r>
            <a:r>
              <a:rPr lang="sr-Latn-CS" dirty="0" err="1"/>
              <a:t>đenje</a:t>
            </a:r>
            <a:r>
              <a:rPr lang="sr-Latn-CS" dirty="0"/>
              <a:t> paketnih pogleda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8868-EC5F-4DEA-901D-D8BD2773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10EC8F-3792-4693-A5F3-E7406C5C4B6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75728" y="2179636"/>
          <a:ext cx="7635875" cy="409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3" imgW="7635240" imgH="4099680" progId="Paint.Picture">
                  <p:embed/>
                </p:oleObj>
              </mc:Choice>
              <mc:Fallback>
                <p:oleObj name="Bitmap Image" r:id="rId3" imgW="7635240" imgH="40996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910EC8F-3792-4693-A5F3-E7406C5C4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5728" y="2179636"/>
                        <a:ext cx="7635875" cy="409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DA9BC6-41DE-4851-8C27-6EFA0F53337E}"/>
              </a:ext>
            </a:extLst>
          </p:cNvPr>
          <p:cNvSpPr txBox="1"/>
          <p:nvPr/>
        </p:nvSpPr>
        <p:spPr>
          <a:xfrm>
            <a:off x="5177960" y="2438399"/>
            <a:ext cx="364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dirty="0">
                <a:solidFill>
                  <a:srgbClr val="30ACEC"/>
                </a:solidFill>
                <a:latin typeface="Charlemagne Std" panose="04020705060702020204" pitchFamily="82" charset="0"/>
              </a:rPr>
              <a:t>Kako se ovo radi?</a:t>
            </a:r>
            <a:endParaRPr lang="en-US" sz="2400" dirty="0">
              <a:solidFill>
                <a:srgbClr val="30ACEC"/>
              </a:solidFill>
              <a:latin typeface="Charlemagne Std" panose="040207050607020202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8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503-F03A-4C59-8DF5-080BE0DF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Mapiranje-Redukcija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8868-EC5F-4DEA-901D-D8BD2773E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E319C-33E5-4F89-AD87-5AC6BB80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24" y="1976820"/>
            <a:ext cx="6612683" cy="419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05126"/>
      </p:ext>
    </p:extLst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89A34D-FFE1-4D2F-ACC0-DDFEB8329789}"/>
              </a:ext>
            </a:extLst>
          </p:cNvPr>
          <p:cNvCxnSpPr>
            <a:cxnSpLocks/>
          </p:cNvCxnSpPr>
          <p:nvPr/>
        </p:nvCxnSpPr>
        <p:spPr>
          <a:xfrm>
            <a:off x="8088320" y="3610847"/>
            <a:ext cx="319080" cy="87463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93DB87-C2B6-4A0D-98D6-60DBD263FA84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011509" y="3371851"/>
            <a:ext cx="3728821" cy="0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E835E8-5544-49CF-86BD-BF42526C366C}"/>
              </a:ext>
            </a:extLst>
          </p:cNvPr>
          <p:cNvCxnSpPr>
            <a:cxnSpLocks/>
            <a:stCxn id="10" idx="5"/>
            <a:endCxn id="9" idx="1"/>
          </p:cNvCxnSpPr>
          <p:nvPr/>
        </p:nvCxnSpPr>
        <p:spPr>
          <a:xfrm>
            <a:off x="3947932" y="3533496"/>
            <a:ext cx="1550398" cy="1005447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CAEB25-8065-4A76-AC34-D080CA1689FC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5868884" y="4700588"/>
            <a:ext cx="2452471" cy="15729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69611B-3859-465A-9999-9E30AABF4F19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165053" y="3612766"/>
            <a:ext cx="509626" cy="2021272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D02B28-4894-4E27-B498-6DAAA168A569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3382118" y="5862638"/>
            <a:ext cx="1637556" cy="30956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8B4F98-1FA1-4D8C-9463-A903AAAAF5A4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498330" y="5893594"/>
            <a:ext cx="3257156" cy="13228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56FB52-6DD4-49CE-8024-B5E0A9EF3A34}"/>
              </a:ext>
            </a:extLst>
          </p:cNvPr>
          <p:cNvCxnSpPr>
            <a:cxnSpLocks/>
          </p:cNvCxnSpPr>
          <p:nvPr/>
        </p:nvCxnSpPr>
        <p:spPr>
          <a:xfrm flipH="1" flipV="1">
            <a:off x="8590357" y="4929189"/>
            <a:ext cx="252089" cy="74903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E431E5-4CB2-4068-A2C5-EA9A6F1F9AC6}"/>
              </a:ext>
            </a:extLst>
          </p:cNvPr>
          <p:cNvCxnSpPr>
            <a:cxnSpLocks/>
            <a:stCxn id="14" idx="1"/>
            <a:endCxn id="12" idx="6"/>
          </p:cNvCxnSpPr>
          <p:nvPr/>
        </p:nvCxnSpPr>
        <p:spPr>
          <a:xfrm flipH="1" flipV="1">
            <a:off x="8755486" y="4716317"/>
            <a:ext cx="2329783" cy="1613325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69288D-26DF-4DB7-931E-883DEFFDECF7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 flipV="1">
            <a:off x="9189617" y="5893594"/>
            <a:ext cx="1832075" cy="597693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B76F97-7744-42F9-B623-D3A01F02DC18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246240" y="4929188"/>
            <a:ext cx="252090" cy="716341"/>
          </a:xfrm>
          <a:prstGeom prst="line">
            <a:avLst/>
          </a:prstGeom>
          <a:ln w="57150">
            <a:solidFill>
              <a:srgbClr val="30A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sr-Latn-CS" dirty="0" err="1"/>
              <a:t>Grafovi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762-DBE4-4A13-B1AD-4B0B3F28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964" y="1197758"/>
            <a:ext cx="9819970" cy="1694930"/>
          </a:xfrm>
        </p:spPr>
        <p:txBody>
          <a:bodyPr>
            <a:normAutofit fontScale="85000" lnSpcReduction="10000"/>
          </a:bodyPr>
          <a:lstStyle/>
          <a:p>
            <a:r>
              <a:rPr lang="sr-Latn-CS" dirty="0"/>
              <a:t>Čvorovi</a:t>
            </a:r>
            <a:r>
              <a:rPr lang="en-US" dirty="0"/>
              <a:t> se </a:t>
            </a:r>
            <a:r>
              <a:rPr lang="en-US" dirty="0" err="1"/>
              <a:t>sastoje</a:t>
            </a:r>
            <a:r>
              <a:rPr lang="sr-Latn-CS" dirty="0"/>
              <a:t> i</a:t>
            </a:r>
            <a:r>
              <a:rPr lang="en-US" dirty="0"/>
              <a:t>z</a:t>
            </a:r>
            <a:r>
              <a:rPr lang="sr-Latn-CS" dirty="0"/>
              <a:t> čvorova i </a:t>
            </a:r>
            <a:r>
              <a:rPr lang="sr-Latn-CS" dirty="0" err="1"/>
              <a:t>gran</a:t>
            </a:r>
            <a:r>
              <a:rPr lang="en-US" dirty="0"/>
              <a:t>a</a:t>
            </a:r>
            <a:r>
              <a:rPr lang="sr-Latn-CS" dirty="0"/>
              <a:t>, koji mogu imati </a:t>
            </a:r>
            <a:r>
              <a:rPr lang="sr-Latn-CS" dirty="0" err="1"/>
              <a:t>dodeljene</a:t>
            </a:r>
            <a:r>
              <a:rPr lang="sr-Latn-CS" dirty="0"/>
              <a:t> osobine kao na </a:t>
            </a:r>
            <a:r>
              <a:rPr lang="sr-Latn-CS" dirty="0" err="1"/>
              <a:t>primer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sr-Latn-CS" dirty="0"/>
              <a:t>&gt; </a:t>
            </a:r>
            <a:r>
              <a:rPr lang="en-US" dirty="0" err="1"/>
              <a:t>Ime</a:t>
            </a:r>
            <a:endParaRPr lang="sr-Latn-CS" dirty="0"/>
          </a:p>
          <a:p>
            <a:pPr marL="0" indent="0">
              <a:buNone/>
            </a:pPr>
            <a:r>
              <a:rPr lang="sr-Latn-CS" dirty="0"/>
              <a:t>	&gt; </a:t>
            </a:r>
            <a:r>
              <a:rPr lang="en-US" dirty="0" err="1"/>
              <a:t>Te</a:t>
            </a:r>
            <a:r>
              <a:rPr lang="sr-Latn-CS" dirty="0" err="1"/>
              <a:t>žina</a:t>
            </a:r>
            <a:endParaRPr lang="sr-Latn-CS" dirty="0"/>
          </a:p>
          <a:p>
            <a:pPr marL="0" indent="0">
              <a:buNone/>
            </a:pPr>
            <a:r>
              <a:rPr lang="sr-Latn-CS" dirty="0"/>
              <a:t>	&gt; </a:t>
            </a:r>
            <a:r>
              <a:rPr lang="sr-Latn-CS" dirty="0" err="1"/>
              <a:t>Usmerenost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759086-1956-444F-B7D6-66C3B534816A}"/>
              </a:ext>
            </a:extLst>
          </p:cNvPr>
          <p:cNvSpPr/>
          <p:nvPr/>
        </p:nvSpPr>
        <p:spPr>
          <a:xfrm>
            <a:off x="5019674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D162FB-9DD9-4169-A178-F7F18C876305}"/>
              </a:ext>
            </a:extLst>
          </p:cNvPr>
          <p:cNvSpPr/>
          <p:nvPr/>
        </p:nvSpPr>
        <p:spPr>
          <a:xfrm>
            <a:off x="5434753" y="447198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65AD57-799E-4B5C-B466-566AF3490533}"/>
              </a:ext>
            </a:extLst>
          </p:cNvPr>
          <p:cNvSpPr/>
          <p:nvPr/>
        </p:nvSpPr>
        <p:spPr>
          <a:xfrm>
            <a:off x="3577378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418F94-5C9C-4C39-BC61-FDB01FA55873}"/>
              </a:ext>
            </a:extLst>
          </p:cNvPr>
          <p:cNvSpPr/>
          <p:nvPr/>
        </p:nvSpPr>
        <p:spPr>
          <a:xfrm>
            <a:off x="7740330" y="3143251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9724A4-4D52-4CE2-A29A-DA20ACCCE103}"/>
              </a:ext>
            </a:extLst>
          </p:cNvPr>
          <p:cNvSpPr/>
          <p:nvPr/>
        </p:nvSpPr>
        <p:spPr>
          <a:xfrm>
            <a:off x="8321355" y="4487717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C50D0E-2180-49D3-86A7-8CCC31BE1C11}"/>
              </a:ext>
            </a:extLst>
          </p:cNvPr>
          <p:cNvSpPr/>
          <p:nvPr/>
        </p:nvSpPr>
        <p:spPr>
          <a:xfrm>
            <a:off x="11021692" y="6262687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A75D8D-83E9-4244-B7FA-FF96F53EC1A8}"/>
              </a:ext>
            </a:extLst>
          </p:cNvPr>
          <p:cNvSpPr txBox="1"/>
          <p:nvPr/>
        </p:nvSpPr>
        <p:spPr>
          <a:xfrm>
            <a:off x="2975738" y="563403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A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CA302F-96B0-4DA5-B89B-F35BAD9BDBB5}"/>
              </a:ext>
            </a:extLst>
          </p:cNvPr>
          <p:cNvSpPr txBox="1"/>
          <p:nvPr/>
        </p:nvSpPr>
        <p:spPr>
          <a:xfrm>
            <a:off x="8783076" y="565257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F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9087E5-D875-4068-BAC3-8B6ADD8FE8E7}"/>
              </a:ext>
            </a:extLst>
          </p:cNvPr>
          <p:cNvSpPr/>
          <p:nvPr/>
        </p:nvSpPr>
        <p:spPr>
          <a:xfrm>
            <a:off x="2947987" y="5634038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76A911-CE46-44E3-87E8-759C84E1EC35}"/>
              </a:ext>
            </a:extLst>
          </p:cNvPr>
          <p:cNvSpPr/>
          <p:nvPr/>
        </p:nvSpPr>
        <p:spPr>
          <a:xfrm>
            <a:off x="8755486" y="5664994"/>
            <a:ext cx="434131" cy="4572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87DE3D-4C97-44FC-A7F3-AA9A0604F71E}"/>
              </a:ext>
            </a:extLst>
          </p:cNvPr>
          <p:cNvSpPr txBox="1"/>
          <p:nvPr/>
        </p:nvSpPr>
        <p:spPr>
          <a:xfrm>
            <a:off x="3605129" y="3147176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K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86EA59-7E57-437A-A639-8E5DB93661AB}"/>
              </a:ext>
            </a:extLst>
          </p:cNvPr>
          <p:cNvSpPr txBox="1"/>
          <p:nvPr/>
        </p:nvSpPr>
        <p:spPr>
          <a:xfrm>
            <a:off x="5048109" y="564552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D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C16FB7-923A-481D-B539-4BB292C7FCE9}"/>
              </a:ext>
            </a:extLst>
          </p:cNvPr>
          <p:cNvSpPr txBox="1"/>
          <p:nvPr/>
        </p:nvSpPr>
        <p:spPr>
          <a:xfrm>
            <a:off x="5470138" y="445813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B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A59D0C-70CE-46DC-80EE-786B1C4DCE71}"/>
              </a:ext>
            </a:extLst>
          </p:cNvPr>
          <p:cNvSpPr txBox="1"/>
          <p:nvPr/>
        </p:nvSpPr>
        <p:spPr>
          <a:xfrm>
            <a:off x="7787817" y="31328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C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994B63-6845-42BD-A20E-C8A03277F24D}"/>
              </a:ext>
            </a:extLst>
          </p:cNvPr>
          <p:cNvSpPr txBox="1"/>
          <p:nvPr/>
        </p:nvSpPr>
        <p:spPr>
          <a:xfrm>
            <a:off x="8344809" y="4485484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E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285F82-74CB-4A2D-8A55-CDB62EF123AD}"/>
              </a:ext>
            </a:extLst>
          </p:cNvPr>
          <p:cNvSpPr txBox="1"/>
          <p:nvPr/>
        </p:nvSpPr>
        <p:spPr>
          <a:xfrm>
            <a:off x="11061676" y="6258222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30ACEC"/>
                </a:solidFill>
              </a:rPr>
              <a:t>U</a:t>
            </a:r>
            <a:endParaRPr lang="en-US" sz="2400" b="1" dirty="0">
              <a:solidFill>
                <a:srgbClr val="30ACEC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C77956-4D12-4598-9375-3A1EB5135534}"/>
              </a:ext>
            </a:extLst>
          </p:cNvPr>
          <p:cNvSpPr txBox="1"/>
          <p:nvPr/>
        </p:nvSpPr>
        <p:spPr>
          <a:xfrm>
            <a:off x="5731989" y="28546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F9E866-30FF-4FA1-94F0-AB70989AC6D8}"/>
              </a:ext>
            </a:extLst>
          </p:cNvPr>
          <p:cNvSpPr txBox="1"/>
          <p:nvPr/>
        </p:nvSpPr>
        <p:spPr>
          <a:xfrm>
            <a:off x="6906880" y="41641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2DEBB98-31DB-4746-867D-DDFABD81FBA8}"/>
              </a:ext>
            </a:extLst>
          </p:cNvPr>
          <p:cNvSpPr txBox="1"/>
          <p:nvPr/>
        </p:nvSpPr>
        <p:spPr>
          <a:xfrm>
            <a:off x="4714119" y="36201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863669F-98C4-4604-99BC-587A6DAEC335}"/>
              </a:ext>
            </a:extLst>
          </p:cNvPr>
          <p:cNvSpPr txBox="1"/>
          <p:nvPr/>
        </p:nvSpPr>
        <p:spPr>
          <a:xfrm>
            <a:off x="8270422" y="367868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CC882ED-C227-48BB-BC73-6E64080FAAB5}"/>
              </a:ext>
            </a:extLst>
          </p:cNvPr>
          <p:cNvSpPr txBox="1"/>
          <p:nvPr/>
        </p:nvSpPr>
        <p:spPr>
          <a:xfrm>
            <a:off x="9801903" y="509433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7C7E74-008B-450E-9FEB-6877961A06A0}"/>
              </a:ext>
            </a:extLst>
          </p:cNvPr>
          <p:cNvSpPr txBox="1"/>
          <p:nvPr/>
        </p:nvSpPr>
        <p:spPr>
          <a:xfrm>
            <a:off x="6976360" y="542475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3DBC71-2B98-47FF-A8C0-07C2AC1971B9}"/>
              </a:ext>
            </a:extLst>
          </p:cNvPr>
          <p:cNvSpPr txBox="1"/>
          <p:nvPr/>
        </p:nvSpPr>
        <p:spPr>
          <a:xfrm>
            <a:off x="4993198" y="496995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49E280-2CAA-45E2-9C1D-297DD22C09D4}"/>
              </a:ext>
            </a:extLst>
          </p:cNvPr>
          <p:cNvSpPr txBox="1"/>
          <p:nvPr/>
        </p:nvSpPr>
        <p:spPr>
          <a:xfrm>
            <a:off x="3988633" y="54009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4D00EA-CAFA-44E3-82A5-DAF250BC890D}"/>
              </a:ext>
            </a:extLst>
          </p:cNvPr>
          <p:cNvSpPr txBox="1"/>
          <p:nvPr/>
        </p:nvSpPr>
        <p:spPr>
          <a:xfrm>
            <a:off x="2975659" y="43081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D9879F-9BE7-48C0-B0EC-651606E75A8E}"/>
              </a:ext>
            </a:extLst>
          </p:cNvPr>
          <p:cNvSpPr txBox="1"/>
          <p:nvPr/>
        </p:nvSpPr>
        <p:spPr>
          <a:xfrm>
            <a:off x="9815076" y="6212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211A228-63F6-4EAF-804B-B9A8BDA06ECE}"/>
              </a:ext>
            </a:extLst>
          </p:cNvPr>
          <p:cNvCxnSpPr>
            <a:cxnSpLocks/>
          </p:cNvCxnSpPr>
          <p:nvPr/>
        </p:nvCxnSpPr>
        <p:spPr>
          <a:xfrm>
            <a:off x="5272673" y="3519965"/>
            <a:ext cx="1280517" cy="15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E3A07FC-DB5B-4223-BBDB-2A999AAFAA98}"/>
              </a:ext>
            </a:extLst>
          </p:cNvPr>
          <p:cNvCxnSpPr>
            <a:cxnSpLocks/>
          </p:cNvCxnSpPr>
          <p:nvPr/>
        </p:nvCxnSpPr>
        <p:spPr>
          <a:xfrm>
            <a:off x="3804715" y="6048814"/>
            <a:ext cx="814189" cy="22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1912DBC-F810-4B85-9739-1EB3C6204A67}"/>
              </a:ext>
            </a:extLst>
          </p:cNvPr>
          <p:cNvCxnSpPr>
            <a:cxnSpLocks/>
          </p:cNvCxnSpPr>
          <p:nvPr/>
        </p:nvCxnSpPr>
        <p:spPr>
          <a:xfrm flipH="1">
            <a:off x="3445881" y="4170385"/>
            <a:ext cx="230430" cy="857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E4432BE-88F4-452E-B370-E7FE3C3C9382}"/>
              </a:ext>
            </a:extLst>
          </p:cNvPr>
          <p:cNvCxnSpPr>
            <a:cxnSpLocks/>
          </p:cNvCxnSpPr>
          <p:nvPr/>
        </p:nvCxnSpPr>
        <p:spPr>
          <a:xfrm>
            <a:off x="6612949" y="6062662"/>
            <a:ext cx="985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E24D9F3-90D6-4AE0-8409-9BAE673B58D8}"/>
              </a:ext>
            </a:extLst>
          </p:cNvPr>
          <p:cNvCxnSpPr>
            <a:cxnSpLocks/>
          </p:cNvCxnSpPr>
          <p:nvPr/>
        </p:nvCxnSpPr>
        <p:spPr>
          <a:xfrm flipH="1">
            <a:off x="6612949" y="4861072"/>
            <a:ext cx="8532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7C8573-3DA2-49DE-B293-DBF391369256}"/>
              </a:ext>
            </a:extLst>
          </p:cNvPr>
          <p:cNvCxnSpPr>
            <a:cxnSpLocks/>
          </p:cNvCxnSpPr>
          <p:nvPr/>
        </p:nvCxnSpPr>
        <p:spPr>
          <a:xfrm>
            <a:off x="7955018" y="3784076"/>
            <a:ext cx="219443" cy="530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CB59115-A37B-491A-8568-8E33AA2C03E6}"/>
              </a:ext>
            </a:extLst>
          </p:cNvPr>
          <p:cNvCxnSpPr>
            <a:cxnSpLocks/>
          </p:cNvCxnSpPr>
          <p:nvPr/>
        </p:nvCxnSpPr>
        <p:spPr>
          <a:xfrm>
            <a:off x="9354041" y="5303705"/>
            <a:ext cx="799589" cy="55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D267EDE-F4AF-4889-83BA-9DC48506B8DD}"/>
              </a:ext>
            </a:extLst>
          </p:cNvPr>
          <p:cNvCxnSpPr>
            <a:cxnSpLocks/>
          </p:cNvCxnSpPr>
          <p:nvPr/>
        </p:nvCxnSpPr>
        <p:spPr>
          <a:xfrm>
            <a:off x="8498238" y="5093942"/>
            <a:ext cx="162992" cy="634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159D276-1D05-49CC-8830-FEDD7B419760}"/>
              </a:ext>
            </a:extLst>
          </p:cNvPr>
          <p:cNvCxnSpPr>
            <a:cxnSpLocks/>
          </p:cNvCxnSpPr>
          <p:nvPr/>
        </p:nvCxnSpPr>
        <p:spPr>
          <a:xfrm>
            <a:off x="9759663" y="5961585"/>
            <a:ext cx="734425" cy="2593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C28796B-49AF-4E4F-98BD-290C5F72E14E}"/>
              </a:ext>
            </a:extLst>
          </p:cNvPr>
          <p:cNvCxnSpPr>
            <a:cxnSpLocks/>
          </p:cNvCxnSpPr>
          <p:nvPr/>
        </p:nvCxnSpPr>
        <p:spPr>
          <a:xfrm flipH="1">
            <a:off x="5388875" y="5093942"/>
            <a:ext cx="157759" cy="489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CC7BC47-CBE4-4760-8C51-E2EDE5210518}"/>
              </a:ext>
            </a:extLst>
          </p:cNvPr>
          <p:cNvCxnSpPr>
            <a:cxnSpLocks/>
          </p:cNvCxnSpPr>
          <p:nvPr/>
        </p:nvCxnSpPr>
        <p:spPr>
          <a:xfrm>
            <a:off x="4176051" y="3913730"/>
            <a:ext cx="864842" cy="6243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8D6A450-1EA6-464E-B6E8-281C636C7BCE}"/>
              </a:ext>
            </a:extLst>
          </p:cNvPr>
          <p:cNvSpPr txBox="1">
            <a:spLocks noChangeAspect="1"/>
          </p:cNvSpPr>
          <p:nvPr/>
        </p:nvSpPr>
        <p:spPr>
          <a:xfrm>
            <a:off x="1734319" y="977183"/>
            <a:ext cx="10018713" cy="120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4349FD-359C-4D19-8222-7B8F88E0EED8}"/>
              </a:ext>
            </a:extLst>
          </p:cNvPr>
          <p:cNvSpPr txBox="1"/>
          <p:nvPr/>
        </p:nvSpPr>
        <p:spPr>
          <a:xfrm>
            <a:off x="8749440" y="50315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934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0" grpId="0"/>
      <p:bldP spid="44" grpId="0"/>
      <p:bldP spid="46" grpId="0"/>
      <p:bldP spid="47" grpId="0"/>
      <p:bldP spid="48" grpId="0"/>
      <p:bldP spid="49" grpId="0"/>
      <p:bldP spid="51" grpId="0"/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5D75CB7-EDF9-4BDD-9DC3-2D5EEF05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124073"/>
            <a:ext cx="9553575" cy="47339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3617842-F88C-4B39-9DF0-96DBD59A297A}"/>
              </a:ext>
            </a:extLst>
          </p:cNvPr>
          <p:cNvSpPr txBox="1"/>
          <p:nvPr/>
        </p:nvSpPr>
        <p:spPr>
          <a:xfrm>
            <a:off x="4836355" y="49699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D22B22-6BF8-4625-BB24-067D498D0DF3}"/>
              </a:ext>
            </a:extLst>
          </p:cNvPr>
          <p:cNvSpPr txBox="1"/>
          <p:nvPr/>
        </p:nvSpPr>
        <p:spPr>
          <a:xfrm>
            <a:off x="2882930" y="42602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87D0B-61AD-49B9-87E2-0E2C6D2DE5EA}"/>
              </a:ext>
            </a:extLst>
          </p:cNvPr>
          <p:cNvSpPr txBox="1"/>
          <p:nvPr/>
        </p:nvSpPr>
        <p:spPr>
          <a:xfrm>
            <a:off x="5035843" y="36085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CA664-6931-4C5C-AA73-DCE56AF439C7}"/>
              </a:ext>
            </a:extLst>
          </p:cNvPr>
          <p:cNvSpPr txBox="1"/>
          <p:nvPr/>
        </p:nvSpPr>
        <p:spPr>
          <a:xfrm>
            <a:off x="6689971" y="40795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69496-24C5-4D9D-866D-EB5479B6E543}"/>
              </a:ext>
            </a:extLst>
          </p:cNvPr>
          <p:cNvSpPr txBox="1"/>
          <p:nvPr/>
        </p:nvSpPr>
        <p:spPr>
          <a:xfrm>
            <a:off x="5852882" y="2709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sr-Latn-CS" dirty="0" err="1"/>
              <a:t>Grafovi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354A4D-1F92-421F-A462-71A78123F4F5}"/>
                  </a:ext>
                </a:extLst>
              </p14:cNvPr>
              <p14:cNvContentPartPr/>
              <p14:nvPr/>
            </p14:nvContentPartPr>
            <p14:xfrm>
              <a:off x="4084723" y="2474143"/>
              <a:ext cx="457200" cy="62388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354A4D-1F92-421F-A462-71A78123F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673" y="2455041"/>
                <a:ext cx="494941" cy="66173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40DB149-2F34-4805-A3F4-261E000D3415}"/>
              </a:ext>
            </a:extLst>
          </p:cNvPr>
          <p:cNvSpPr txBox="1"/>
          <p:nvPr/>
        </p:nvSpPr>
        <p:spPr>
          <a:xfrm>
            <a:off x="6694781" y="4029372"/>
            <a:ext cx="3353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45400-C0C9-4BA9-B054-2B2D9C40F53A}"/>
              </a:ext>
            </a:extLst>
          </p:cNvPr>
          <p:cNvSpPr txBox="1"/>
          <p:nvPr/>
        </p:nvSpPr>
        <p:spPr>
          <a:xfrm>
            <a:off x="5035843" y="3567707"/>
            <a:ext cx="35458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D79BD-2B14-409B-9DA5-03F9A757A5E9}"/>
              </a:ext>
            </a:extLst>
          </p:cNvPr>
          <p:cNvSpPr txBox="1"/>
          <p:nvPr/>
        </p:nvSpPr>
        <p:spPr>
          <a:xfrm>
            <a:off x="5852882" y="2655391"/>
            <a:ext cx="3353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89C0E-FCDD-4A11-AC5E-50155D1F11DD}"/>
              </a:ext>
            </a:extLst>
          </p:cNvPr>
          <p:cNvSpPr txBox="1"/>
          <p:nvPr/>
        </p:nvSpPr>
        <p:spPr>
          <a:xfrm>
            <a:off x="4836355" y="4980766"/>
            <a:ext cx="35618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84EEB-C122-4AE7-89C0-6A1C54881DE0}"/>
              </a:ext>
            </a:extLst>
          </p:cNvPr>
          <p:cNvSpPr txBox="1"/>
          <p:nvPr/>
        </p:nvSpPr>
        <p:spPr>
          <a:xfrm>
            <a:off x="2887740" y="4260204"/>
            <a:ext cx="3353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FF02EF-8D47-4EE3-BBFE-A45675784CE0}"/>
              </a:ext>
            </a:extLst>
          </p:cNvPr>
          <p:cNvSpPr txBox="1"/>
          <p:nvPr/>
        </p:nvSpPr>
        <p:spPr>
          <a:xfrm>
            <a:off x="8431637" y="36100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CC1C67-297A-4C53-A1AC-585E8650ECFF}"/>
              </a:ext>
            </a:extLst>
          </p:cNvPr>
          <p:cNvSpPr txBox="1"/>
          <p:nvPr/>
        </p:nvSpPr>
        <p:spPr>
          <a:xfrm>
            <a:off x="9869092" y="4969957"/>
            <a:ext cx="374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9D89B-A86A-4ED2-85DA-8655C99FEF25}"/>
              </a:ext>
            </a:extLst>
          </p:cNvPr>
          <p:cNvSpPr txBox="1"/>
          <p:nvPr/>
        </p:nvSpPr>
        <p:spPr>
          <a:xfrm>
            <a:off x="6694781" y="616550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6420F-44EF-4564-B8E8-AB19ABEDC03E}"/>
              </a:ext>
            </a:extLst>
          </p:cNvPr>
          <p:cNvSpPr txBox="1"/>
          <p:nvPr/>
        </p:nvSpPr>
        <p:spPr>
          <a:xfrm>
            <a:off x="3914644" y="61023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AC097-CEEB-4B7D-BF26-7E642A9CAA6F}"/>
              </a:ext>
            </a:extLst>
          </p:cNvPr>
          <p:cNvSpPr txBox="1"/>
          <p:nvPr/>
        </p:nvSpPr>
        <p:spPr>
          <a:xfrm>
            <a:off x="9593131" y="627512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C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CB10E4-776E-4C85-8688-B3AD71F0CF6D}"/>
              </a:ext>
            </a:extLst>
          </p:cNvPr>
          <p:cNvSpPr txBox="1"/>
          <p:nvPr/>
        </p:nvSpPr>
        <p:spPr>
          <a:xfrm>
            <a:off x="8262360" y="52007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60FEA3F-F101-43B4-B2C0-9F0C5457AB9C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1734319" y="977183"/>
            <a:ext cx="10018713" cy="1202730"/>
          </a:xfrm>
        </p:spPr>
        <p:txBody>
          <a:bodyPr/>
          <a:lstStyle/>
          <a:p>
            <a:r>
              <a:rPr lang="sr-Latn-CS" dirty="0"/>
              <a:t>U slučaju da Petar ide autom na univerzitet, situacija se donekle </a:t>
            </a:r>
            <a:r>
              <a:rPr lang="sr-Latn-CS" dirty="0" err="1"/>
              <a:t>menja</a:t>
            </a:r>
            <a:r>
              <a:rPr lang="sr-Latn-CS" dirty="0"/>
              <a:t>.</a:t>
            </a:r>
            <a:endParaRPr lang="en-US" dirty="0"/>
          </a:p>
        </p:txBody>
      </p:sp>
      <p:pic>
        <p:nvPicPr>
          <p:cNvPr id="4098" name="Picture 2" descr="Srodna slika">
            <a:extLst>
              <a:ext uri="{FF2B5EF4-FFF2-40B4-BE49-F238E27FC236}">
                <a16:creationId xmlns:a16="http://schemas.microsoft.com/office/drawing/2014/main" id="{C9AAB0E0-AEDF-44EA-A312-8BAE39C0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2212" y="2386852"/>
            <a:ext cx="1098617" cy="109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rodna slika">
            <a:extLst>
              <a:ext uri="{FF2B5EF4-FFF2-40B4-BE49-F238E27FC236}">
                <a16:creationId xmlns:a16="http://schemas.microsoft.com/office/drawing/2014/main" id="{0BC7DB7A-0F94-47EF-9D37-770B6A78E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6"/>
          <a:stretch/>
        </p:blipFill>
        <p:spPr bwMode="auto">
          <a:xfrm>
            <a:off x="9354947" y="2271321"/>
            <a:ext cx="272404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573ABED-CAA6-4E52-A249-1CC123AE44D9}"/>
                  </a:ext>
                </a:extLst>
              </p14:cNvPr>
              <p14:cNvContentPartPr/>
              <p14:nvPr/>
            </p14:nvContentPartPr>
            <p14:xfrm>
              <a:off x="4018672" y="3433730"/>
              <a:ext cx="6711840" cy="2868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573ABED-CAA6-4E52-A249-1CC123AE44D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0232" y="3405290"/>
                <a:ext cx="6768360" cy="29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3E96D4-AAF7-42B8-A749-3B9A4C78DCA4}"/>
                  </a:ext>
                </a:extLst>
              </p14:cNvPr>
              <p14:cNvContentPartPr/>
              <p14:nvPr/>
            </p14:nvContentPartPr>
            <p14:xfrm>
              <a:off x="4114432" y="3285050"/>
              <a:ext cx="6714720" cy="2917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3E96D4-AAF7-42B8-A749-3B9A4C78DC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5992" y="3256970"/>
                <a:ext cx="6771240" cy="29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6FAFA10-76F3-48AF-AF94-861D7DED077D}"/>
                  </a:ext>
                </a:extLst>
              </p14:cNvPr>
              <p14:cNvContentPartPr/>
              <p14:nvPr/>
            </p14:nvContentPartPr>
            <p14:xfrm>
              <a:off x="3188872" y="3848810"/>
              <a:ext cx="7644240" cy="2399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6FAFA10-76F3-48AF-AF94-861D7DED07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60432" y="3820370"/>
                <a:ext cx="7701120" cy="24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59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823099"/>
            <a:ext cx="10018713" cy="1752599"/>
          </a:xfrm>
        </p:spPr>
        <p:txBody>
          <a:bodyPr/>
          <a:lstStyle/>
          <a:p>
            <a:r>
              <a:rPr lang="sr-Latn-CS" dirty="0" err="1"/>
              <a:t>Primeri</a:t>
            </a:r>
            <a:r>
              <a:rPr lang="sr-Latn-CS" dirty="0"/>
              <a:t> upotrebe </a:t>
            </a:r>
            <a:r>
              <a:rPr lang="sr-Latn-CS" dirty="0" err="1"/>
              <a:t>grafova</a:t>
            </a:r>
            <a:r>
              <a:rPr lang="sr-Latn-CS" dirty="0"/>
              <a:t> sa težinama </a:t>
            </a:r>
            <a:r>
              <a:rPr lang="sr-Latn-CS" dirty="0" err="1"/>
              <a:t>promenjivim</a:t>
            </a:r>
            <a:r>
              <a:rPr lang="sr-Latn-CS" dirty="0"/>
              <a:t> u </a:t>
            </a:r>
            <a:r>
              <a:rPr lang="sr-Latn-CS" dirty="0" err="1"/>
              <a:t>vremenu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5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zultat slika za google maps congestions">
            <a:extLst>
              <a:ext uri="{FF2B5EF4-FFF2-40B4-BE49-F238E27FC236}">
                <a16:creationId xmlns:a16="http://schemas.microsoft.com/office/drawing/2014/main" id="{D2889994-E21A-49D3-B82A-751BE6B67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r="17122"/>
          <a:stretch/>
        </p:blipFill>
        <p:spPr bwMode="auto"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D599A2-0B0A-4B22-B2BF-3C13FD38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929" y="611372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sr-Latn-CS" dirty="0"/>
              <a:t>Google </a:t>
            </a:r>
            <a:r>
              <a:rPr lang="sr-Latn-CS" dirty="0" err="1"/>
              <a:t>maps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762-DBE4-4A13-B1AD-4B0B3F28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sr-Latn-CS" sz="2000" dirty="0"/>
              <a:t>Zelene linije označavaju veliku prohodnost</a:t>
            </a:r>
          </a:p>
          <a:p>
            <a:r>
              <a:rPr lang="sr-Latn-CS" sz="2000" dirty="0"/>
              <a:t>Žute linije označavaju </a:t>
            </a:r>
            <a:r>
              <a:rPr lang="sr-Latn-CS" sz="2000" dirty="0" err="1"/>
              <a:t>umerenu</a:t>
            </a:r>
            <a:r>
              <a:rPr lang="sr-Latn-CS" sz="2000" dirty="0"/>
              <a:t> prohodnost</a:t>
            </a:r>
          </a:p>
          <a:p>
            <a:r>
              <a:rPr lang="sr-Latn-CS" sz="2000" dirty="0"/>
              <a:t>Crvene linije označavaju zakrčenje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8AF0B-C89A-462E-8C45-3BD79A0DB80F}"/>
              </a:ext>
            </a:extLst>
          </p:cNvPr>
          <p:cNvSpPr txBox="1"/>
          <p:nvPr/>
        </p:nvSpPr>
        <p:spPr>
          <a:xfrm>
            <a:off x="10778114" y="6550213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MIT </a:t>
            </a:r>
            <a:r>
              <a:rPr lang="en-US" sz="1400" dirty="0">
                <a:hlinkClick r:id="rId4"/>
              </a:rPr>
              <a:t>News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85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6" name="Picture 2" descr="Srodna slika">
            <a:extLst>
              <a:ext uri="{FF2B5EF4-FFF2-40B4-BE49-F238E27FC236}">
                <a16:creationId xmlns:a16="http://schemas.microsoft.com/office/drawing/2014/main" id="{21A8A96A-E612-4FE3-8BBB-CEBFFBB20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r="30592" b="-1"/>
          <a:stretch/>
        </p:blipFill>
        <p:spPr bwMode="auto"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2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C80482-79D8-4F4D-A243-1358401F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723899"/>
            <a:ext cx="5260680" cy="175259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 err="1"/>
              <a:t>Komunikacije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interneta</a:t>
            </a:r>
            <a:endParaRPr lang="en-US" dirty="0"/>
          </a:p>
        </p:txBody>
      </p:sp>
      <p:sp>
        <p:nvSpPr>
          <p:cNvPr id="6168" name="Content Placeholder 6167">
            <a:extLst>
              <a:ext uri="{FF2B5EF4-FFF2-40B4-BE49-F238E27FC236}">
                <a16:creationId xmlns:a16="http://schemas.microsoft.com/office/drawing/2014/main" id="{AAA9D63E-93F3-4347-AA67-DB374D0D5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sr-Latn-CS" sz="2000" dirty="0"/>
              <a:t>Da bi poruka stigla od jednog računara do drugog, ona prolazi kroz mrežu interneta, koja može biti predstavljena </a:t>
            </a:r>
            <a:r>
              <a:rPr lang="sr-Latn-CS" sz="2000" dirty="0" err="1"/>
              <a:t>grafom</a:t>
            </a:r>
            <a:endParaRPr lang="sr-Latn-CS" sz="2000" dirty="0"/>
          </a:p>
          <a:p>
            <a:r>
              <a:rPr lang="sr-Latn-CS" sz="2000" dirty="0"/>
              <a:t>Da bi se saobraćaj brzo odvijao potrebno je podatke slati najmanje opterećenom putanjom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1E8-F9F5-4136-89AD-B13281251968}"/>
              </a:ext>
            </a:extLst>
          </p:cNvPr>
          <p:cNvSpPr txBox="1"/>
          <p:nvPr/>
        </p:nvSpPr>
        <p:spPr>
          <a:xfrm>
            <a:off x="9542463" y="6550213"/>
            <a:ext cx="264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Credit: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  <a:hlinkClick r:id="rId4"/>
              </a:rPr>
              <a:t>TechHive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JamesCareless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8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F3991-1FBB-4066-B2F3-4D4BB0ECF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6" r="2" b="2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A6E090-0908-40F7-8E1F-D04CE62B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58091"/>
            <a:ext cx="5260680" cy="1752599"/>
          </a:xfrm>
        </p:spPr>
        <p:txBody>
          <a:bodyPr>
            <a:normAutofit fontScale="90000"/>
          </a:bodyPr>
          <a:lstStyle/>
          <a:p>
            <a:pPr algn="l"/>
            <a:r>
              <a:rPr lang="sr-Latn-CS" dirty="0"/>
              <a:t>Modelovanje složenih sistema u biologiji, hemiji i fizici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7A489-FD61-4358-A4EA-CA02552EA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r>
              <a:rPr lang="sr-Latn-CS" sz="2000" dirty="0" err="1"/>
              <a:t>Grafovi</a:t>
            </a:r>
            <a:r>
              <a:rPr lang="sr-Latn-CS" sz="2000" dirty="0"/>
              <a:t> su pogodni za modelovanje hemijskih jedinjenja i interakcija između njih</a:t>
            </a:r>
          </a:p>
          <a:p>
            <a:r>
              <a:rPr lang="sr-Latn-CS" sz="2000" dirty="0"/>
              <a:t>Ovakvi </a:t>
            </a:r>
            <a:r>
              <a:rPr lang="sr-Latn-CS" sz="2000" dirty="0" err="1"/>
              <a:t>grafovi</a:t>
            </a:r>
            <a:r>
              <a:rPr lang="sr-Latn-CS" sz="2000" dirty="0"/>
              <a:t> sadrže milione čvorova i čija se struktura </a:t>
            </a:r>
            <a:r>
              <a:rPr lang="sr-Latn-CS" sz="2000" dirty="0" err="1"/>
              <a:t>menja</a:t>
            </a:r>
            <a:r>
              <a:rPr lang="sr-Latn-CS" sz="2000" dirty="0"/>
              <a:t> u </a:t>
            </a:r>
            <a:r>
              <a:rPr lang="sr-Latn-CS" sz="2000" dirty="0" err="1"/>
              <a:t>vremenu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D880F-629B-46CF-80B8-62CBC06E3A32}"/>
              </a:ext>
            </a:extLst>
          </p:cNvPr>
          <p:cNvSpPr txBox="1"/>
          <p:nvPr/>
        </p:nvSpPr>
        <p:spPr>
          <a:xfrm>
            <a:off x="9128148" y="6580991"/>
            <a:ext cx="3063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r-Latn-CS" sz="1200" dirty="0" err="1">
                <a:solidFill>
                  <a:schemeClr val="bg1"/>
                </a:solidFill>
              </a:rPr>
              <a:t>Credit</a:t>
            </a:r>
            <a:r>
              <a:rPr lang="en-US" sz="1200" dirty="0">
                <a:solidFill>
                  <a:schemeClr val="bg1"/>
                </a:solidFill>
              </a:rPr>
              <a:t>: https://doi.org/10.26320/SCIENTIA168</a:t>
            </a:r>
          </a:p>
        </p:txBody>
      </p:sp>
    </p:spTree>
    <p:extLst>
      <p:ext uri="{BB962C8B-B14F-4D97-AF65-F5344CB8AC3E}">
        <p14:creationId xmlns:p14="http://schemas.microsoft.com/office/powerpoint/2010/main" val="998963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1763</Words>
  <Application>Microsoft Office PowerPoint</Application>
  <PresentationFormat>Widescreen</PresentationFormat>
  <Paragraphs>612</Paragraphs>
  <Slides>38</Slides>
  <Notes>12</Notes>
  <HiddenSlides>2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Charlemagne Std</vt:lpstr>
      <vt:lpstr>Corbel</vt:lpstr>
      <vt:lpstr>Kristen ITC</vt:lpstr>
      <vt:lpstr>Times New Roman</vt:lpstr>
      <vt:lpstr>Parallax</vt:lpstr>
      <vt:lpstr>Bitmap Image</vt:lpstr>
      <vt:lpstr> Sistem za pronalaženje najkraće putanje između lokacija sa težinama putanja promenljivim u realnom vremenu </vt:lpstr>
      <vt:lpstr>Sadržaj</vt:lpstr>
      <vt:lpstr>Uvod u grafove</vt:lpstr>
      <vt:lpstr>Grafovi</vt:lpstr>
      <vt:lpstr>Grafovi</vt:lpstr>
      <vt:lpstr>Primeri upotrebe grafova sa težinama promenjivim u vremenu</vt:lpstr>
      <vt:lpstr>Google maps</vt:lpstr>
      <vt:lpstr>Komunikacije putem interneta</vt:lpstr>
      <vt:lpstr>Modelovanje složenih sistema u biologiji, hemiji i fizici</vt:lpstr>
      <vt:lpstr>Sistemi za obradu velike količine podataka i Arhitektura Lambda</vt:lpstr>
      <vt:lpstr>Sistemi za obradu velike količine podataka</vt:lpstr>
      <vt:lpstr>Arhitektura Lambda</vt:lpstr>
      <vt:lpstr>Arhitektura Lambda</vt:lpstr>
      <vt:lpstr>Izvođenje paketnih pogleda</vt:lpstr>
      <vt:lpstr>Paradigma Mapiranje-Redukcija</vt:lpstr>
      <vt:lpstr>Arhitektura Lambda</vt:lpstr>
      <vt:lpstr>Osnovna ideja </vt:lpstr>
      <vt:lpstr>Osnovna ideja </vt:lpstr>
      <vt:lpstr>Algoritam za nalaženje najkraćih putanja</vt:lpstr>
      <vt:lpstr>PowerPoint Presentation</vt:lpstr>
      <vt:lpstr>Algoritam za nalaženje najkraćih putanja</vt:lpstr>
      <vt:lpstr>Algoritam za nalaženje najkraćih putanja</vt:lpstr>
      <vt:lpstr>PowerPoint Presentation</vt:lpstr>
      <vt:lpstr>Algoritam za nalaženje najkraćih putanja</vt:lpstr>
      <vt:lpstr>Algoritam za nalaženje najkraćih putanja</vt:lpstr>
      <vt:lpstr>Algoritam za nalaženje najkraćih putanja</vt:lpstr>
      <vt:lpstr>Algoritam za nalaženje najkraćih putanja</vt:lpstr>
      <vt:lpstr>Algoritam za ažuriranje najkraće putanje</vt:lpstr>
      <vt:lpstr>Algoritam za ažuriranje najkraće putanje</vt:lpstr>
      <vt:lpstr>Algoritam za ažuriranje najkraće putanje</vt:lpstr>
      <vt:lpstr>Arhitektura sistema za nalaženje najkraće putanje</vt:lpstr>
      <vt:lpstr>Arhitektura sistema za nalaženje najkraće putanje</vt:lpstr>
      <vt:lpstr>Vizuelni prikaz aplikacije</vt:lpstr>
      <vt:lpstr>PowerPoint Presentation</vt:lpstr>
      <vt:lpstr>Zaključak</vt:lpstr>
      <vt:lpstr>Hvala na pažnji </vt:lpstr>
      <vt:lpstr>Izvođenje paketnih pogleda</vt:lpstr>
      <vt:lpstr>Paradigma Mapiranje-Redukcija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Sistem za pronalaženje najkraće putanje između lokacija sa težinama putanja promenljivim u realnom vremenu </dc:title>
  <dc:creator>Dejan Grubisic</dc:creator>
  <cp:lastModifiedBy>Dejan Grubisic</cp:lastModifiedBy>
  <cp:revision>69</cp:revision>
  <dcterms:created xsi:type="dcterms:W3CDTF">2019-07-13T13:21:12Z</dcterms:created>
  <dcterms:modified xsi:type="dcterms:W3CDTF">2019-10-14T02:24:12Z</dcterms:modified>
</cp:coreProperties>
</file>